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9"/>
  </p:notesMasterIdLst>
  <p:sldIdLst>
    <p:sldId id="256" r:id="rId2"/>
    <p:sldId id="276" r:id="rId3"/>
    <p:sldId id="275" r:id="rId4"/>
    <p:sldId id="266" r:id="rId5"/>
    <p:sldId id="277" r:id="rId6"/>
    <p:sldId id="278" r:id="rId7"/>
    <p:sldId id="284" r:id="rId8"/>
    <p:sldId id="272" r:id="rId9"/>
    <p:sldId id="285" r:id="rId10"/>
    <p:sldId id="283" r:id="rId11"/>
    <p:sldId id="274" r:id="rId12"/>
    <p:sldId id="273" r:id="rId13"/>
    <p:sldId id="288" r:id="rId14"/>
    <p:sldId id="286" r:id="rId15"/>
    <p:sldId id="287" r:id="rId16"/>
    <p:sldId id="271" r:id="rId17"/>
    <p:sldId id="26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337F4-1BA5-4087-9281-A299289D72CA}" type="datetimeFigureOut">
              <a:rPr lang="en-GB" smtClean="0"/>
              <a:t>08/09/2023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6857-FB8A-41C9-94C5-4641DF6D075F}" type="slidenum">
              <a:rPr lang="en-GB" smtClean="0"/>
              <a:t>‹#›</a:t>
            </a:fld>
            <a:endParaRPr lang="en-GB"/>
          </a:p>
        </p:txBody>
      </p:sp>
    </p:spTree>
    <p:extLst>
      <p:ext uri="{BB962C8B-B14F-4D97-AF65-F5344CB8AC3E}">
        <p14:creationId xmlns:p14="http://schemas.microsoft.com/office/powerpoint/2010/main" val="264678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6FF66B5-09A0-40F4-9527-189B0644950C}" type="slidenum">
              <a:rPr lang="en-US" altLang="en-US"/>
              <a:pPr algn="r" eaLnBrk="1" hangingPunct="1">
                <a:spcBef>
                  <a:spcPct val="0"/>
                </a:spcBef>
              </a:pPr>
              <a:t>17</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60470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E34F061-2932-49E2-8A37-93FFB4FE6525}" type="datetimeFigureOut">
              <a:rPr lang="en-GB" smtClean="0"/>
              <a:t>08/09/2023</a:t>
            </a:fld>
            <a:endParaRPr lang="en-GB"/>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GB"/>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7EF8C74A-B98B-4BED-9A16-78B7A4317F9F}" type="slidenum">
              <a:rPr lang="en-GB" smtClean="0"/>
              <a:t>‹#›</a:t>
            </a:fld>
            <a:endParaRPr lang="en-GB"/>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16706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4F061-2932-49E2-8A37-93FFB4FE6525}" type="datetimeFigureOut">
              <a:rPr lang="en-GB" smtClean="0"/>
              <a:t>08/09/2023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F8C74A-B98B-4BED-9A16-78B7A4317F9F}" type="slidenum">
              <a:rPr lang="en-GB" smtClean="0"/>
              <a:t>‹#›</a:t>
            </a:fld>
            <a:endParaRPr lang="en-GB"/>
          </a:p>
        </p:txBody>
      </p:sp>
    </p:spTree>
    <p:extLst>
      <p:ext uri="{BB962C8B-B14F-4D97-AF65-F5344CB8AC3E}">
        <p14:creationId xmlns:p14="http://schemas.microsoft.com/office/powerpoint/2010/main" val="1483789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4F061-2932-49E2-8A37-93FFB4FE6525}" type="datetimeFigureOut">
              <a:rPr lang="en-GB" smtClean="0"/>
              <a:t>08/09/2023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F8C74A-B98B-4BED-9A16-78B7A4317F9F}" type="slidenum">
              <a:rPr lang="en-GB" smtClean="0"/>
              <a:t>‹#›</a:t>
            </a:fld>
            <a:endParaRPr lang="en-GB"/>
          </a:p>
        </p:txBody>
      </p:sp>
    </p:spTree>
    <p:extLst>
      <p:ext uri="{BB962C8B-B14F-4D97-AF65-F5344CB8AC3E}">
        <p14:creationId xmlns:p14="http://schemas.microsoft.com/office/powerpoint/2010/main" val="3976990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4F061-2932-49E2-8A37-93FFB4FE6525}" type="datetimeFigureOut">
              <a:rPr lang="en-GB" smtClean="0"/>
              <a:t>08/09/2023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F8C74A-B98B-4BED-9A16-78B7A4317F9F}" type="slidenum">
              <a:rPr lang="en-GB" smtClean="0"/>
              <a:t>‹#›</a:t>
            </a:fld>
            <a:endParaRPr lang="en-GB"/>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89572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4F061-2932-49E2-8A37-93FFB4FE6525}" type="datetimeFigureOut">
              <a:rPr lang="en-GB" smtClean="0"/>
              <a:t>08/09/2023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F8C74A-B98B-4BED-9A16-78B7A4317F9F}" type="slidenum">
              <a:rPr lang="en-GB" smtClean="0"/>
              <a:t>‹#›</a:t>
            </a:fld>
            <a:endParaRPr lang="en-GB"/>
          </a:p>
        </p:txBody>
      </p:sp>
    </p:spTree>
    <p:extLst>
      <p:ext uri="{BB962C8B-B14F-4D97-AF65-F5344CB8AC3E}">
        <p14:creationId xmlns:p14="http://schemas.microsoft.com/office/powerpoint/2010/main" val="2957496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E34F061-2932-49E2-8A37-93FFB4FE6525}" type="datetimeFigureOut">
              <a:rPr lang="en-GB" smtClean="0"/>
              <a:t>08/09/2023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F8C74A-B98B-4BED-9A16-78B7A4317F9F}" type="slidenum">
              <a:rPr lang="en-GB" smtClean="0"/>
              <a:t>‹#›</a:t>
            </a:fld>
            <a:endParaRPr lang="en-GB"/>
          </a:p>
        </p:txBody>
      </p:sp>
    </p:spTree>
    <p:extLst>
      <p:ext uri="{BB962C8B-B14F-4D97-AF65-F5344CB8AC3E}">
        <p14:creationId xmlns:p14="http://schemas.microsoft.com/office/powerpoint/2010/main" val="850176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E34F061-2932-49E2-8A37-93FFB4FE6525}" type="datetimeFigureOut">
              <a:rPr lang="en-GB" smtClean="0"/>
              <a:t>08/09/2023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F8C74A-B98B-4BED-9A16-78B7A4317F9F}" type="slidenum">
              <a:rPr lang="en-GB" smtClean="0"/>
              <a:t>‹#›</a:t>
            </a:fld>
            <a:endParaRPr lang="en-GB"/>
          </a:p>
        </p:txBody>
      </p:sp>
    </p:spTree>
    <p:extLst>
      <p:ext uri="{BB962C8B-B14F-4D97-AF65-F5344CB8AC3E}">
        <p14:creationId xmlns:p14="http://schemas.microsoft.com/office/powerpoint/2010/main" val="304074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4F061-2932-49E2-8A37-93FFB4FE6525}"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F8C74A-B98B-4BED-9A16-78B7A4317F9F}" type="slidenum">
              <a:rPr lang="en-GB" smtClean="0"/>
              <a:t>‹#›</a:t>
            </a:fld>
            <a:endParaRPr lang="en-GB"/>
          </a:p>
        </p:txBody>
      </p:sp>
    </p:spTree>
    <p:extLst>
      <p:ext uri="{BB962C8B-B14F-4D97-AF65-F5344CB8AC3E}">
        <p14:creationId xmlns:p14="http://schemas.microsoft.com/office/powerpoint/2010/main" val="4282702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4F061-2932-49E2-8A37-93FFB4FE6525}"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F8C74A-B98B-4BED-9A16-78B7A4317F9F}" type="slidenum">
              <a:rPr lang="en-GB" smtClean="0"/>
              <a:t>‹#›</a:t>
            </a:fld>
            <a:endParaRPr lang="en-GB"/>
          </a:p>
        </p:txBody>
      </p:sp>
    </p:spTree>
    <p:extLst>
      <p:ext uri="{BB962C8B-B14F-4D97-AF65-F5344CB8AC3E}">
        <p14:creationId xmlns:p14="http://schemas.microsoft.com/office/powerpoint/2010/main" val="3246848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4F061-2932-49E2-8A37-93FFB4FE6525}"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F8C74A-B98B-4BED-9A16-78B7A4317F9F}" type="slidenum">
              <a:rPr lang="en-GB" smtClean="0"/>
              <a:t>‹#›</a:t>
            </a:fld>
            <a:endParaRPr lang="en-GB"/>
          </a:p>
        </p:txBody>
      </p:sp>
    </p:spTree>
    <p:extLst>
      <p:ext uri="{BB962C8B-B14F-4D97-AF65-F5344CB8AC3E}">
        <p14:creationId xmlns:p14="http://schemas.microsoft.com/office/powerpoint/2010/main" val="2927916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4F061-2932-49E2-8A37-93FFB4FE6525}"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F8C74A-B98B-4BED-9A16-78B7A4317F9F}" type="slidenum">
              <a:rPr lang="en-GB" smtClean="0"/>
              <a:t>‹#›</a:t>
            </a:fld>
            <a:endParaRPr lang="en-GB"/>
          </a:p>
        </p:txBody>
      </p:sp>
    </p:spTree>
    <p:extLst>
      <p:ext uri="{BB962C8B-B14F-4D97-AF65-F5344CB8AC3E}">
        <p14:creationId xmlns:p14="http://schemas.microsoft.com/office/powerpoint/2010/main" val="1776785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34F061-2932-49E2-8A37-93FFB4FE6525}"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F8C74A-B98B-4BED-9A16-78B7A4317F9F}" type="slidenum">
              <a:rPr lang="en-GB" smtClean="0"/>
              <a:t>‹#›</a:t>
            </a:fld>
            <a:endParaRPr lang="en-GB"/>
          </a:p>
        </p:txBody>
      </p:sp>
    </p:spTree>
    <p:extLst>
      <p:ext uri="{BB962C8B-B14F-4D97-AF65-F5344CB8AC3E}">
        <p14:creationId xmlns:p14="http://schemas.microsoft.com/office/powerpoint/2010/main" val="259173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4F061-2932-49E2-8A37-93FFB4FE6525}" type="datetimeFigureOut">
              <a:rPr lang="en-GB" smtClean="0"/>
              <a:t>08/09/2023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F8C74A-B98B-4BED-9A16-78B7A4317F9F}" type="slidenum">
              <a:rPr lang="en-GB" smtClean="0"/>
              <a:t>‹#›</a:t>
            </a:fld>
            <a:endParaRPr lang="en-GB"/>
          </a:p>
        </p:txBody>
      </p:sp>
    </p:spTree>
    <p:extLst>
      <p:ext uri="{BB962C8B-B14F-4D97-AF65-F5344CB8AC3E}">
        <p14:creationId xmlns:p14="http://schemas.microsoft.com/office/powerpoint/2010/main" val="3043555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4F061-2932-49E2-8A37-93FFB4FE6525}" type="datetimeFigureOut">
              <a:rPr lang="en-GB" smtClean="0"/>
              <a:t>08/09/2023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F8C74A-B98B-4BED-9A16-78B7A4317F9F}" type="slidenum">
              <a:rPr lang="en-GB" smtClean="0"/>
              <a:t>‹#›</a:t>
            </a:fld>
            <a:endParaRPr lang="en-GB"/>
          </a:p>
        </p:txBody>
      </p:sp>
    </p:spTree>
    <p:extLst>
      <p:ext uri="{BB962C8B-B14F-4D97-AF65-F5344CB8AC3E}">
        <p14:creationId xmlns:p14="http://schemas.microsoft.com/office/powerpoint/2010/main" val="2220049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4F061-2932-49E2-8A37-93FFB4FE6525}" type="datetimeFigureOut">
              <a:rPr lang="en-GB" smtClean="0"/>
              <a:t>08/09/2023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F8C74A-B98B-4BED-9A16-78B7A4317F9F}" type="slidenum">
              <a:rPr lang="en-GB" smtClean="0"/>
              <a:t>‹#›</a:t>
            </a:fld>
            <a:endParaRPr lang="en-GB"/>
          </a:p>
        </p:txBody>
      </p:sp>
    </p:spTree>
    <p:extLst>
      <p:ext uri="{BB962C8B-B14F-4D97-AF65-F5344CB8AC3E}">
        <p14:creationId xmlns:p14="http://schemas.microsoft.com/office/powerpoint/2010/main" val="75996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4F061-2932-49E2-8A37-93FFB4FE6525}" type="datetimeFigureOut">
              <a:rPr lang="en-GB" smtClean="0"/>
              <a:t>08/09/2023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F8C74A-B98B-4BED-9A16-78B7A4317F9F}" type="slidenum">
              <a:rPr lang="en-GB" smtClean="0"/>
              <a:t>‹#›</a:t>
            </a:fld>
            <a:endParaRPr lang="en-GB"/>
          </a:p>
        </p:txBody>
      </p:sp>
    </p:spTree>
    <p:extLst>
      <p:ext uri="{BB962C8B-B14F-4D97-AF65-F5344CB8AC3E}">
        <p14:creationId xmlns:p14="http://schemas.microsoft.com/office/powerpoint/2010/main" val="239034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4F061-2932-49E2-8A37-93FFB4FE6525}" type="datetimeFigureOut">
              <a:rPr lang="en-GB" smtClean="0"/>
              <a:t>08/09/2023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F8C74A-B98B-4BED-9A16-78B7A4317F9F}" type="slidenum">
              <a:rPr lang="en-GB" smtClean="0"/>
              <a:t>‹#›</a:t>
            </a:fld>
            <a:endParaRPr lang="en-GB"/>
          </a:p>
        </p:txBody>
      </p:sp>
    </p:spTree>
    <p:extLst>
      <p:ext uri="{BB962C8B-B14F-4D97-AF65-F5344CB8AC3E}">
        <p14:creationId xmlns:p14="http://schemas.microsoft.com/office/powerpoint/2010/main" val="358005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4F061-2932-49E2-8A37-93FFB4FE6525}" type="datetimeFigureOut">
              <a:rPr lang="en-GB" smtClean="0"/>
              <a:t>08/09/2023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F8C74A-B98B-4BED-9A16-78B7A4317F9F}" type="slidenum">
              <a:rPr lang="en-GB" smtClean="0"/>
              <a:t>‹#›</a:t>
            </a:fld>
            <a:endParaRPr lang="en-GB"/>
          </a:p>
        </p:txBody>
      </p:sp>
    </p:spTree>
    <p:extLst>
      <p:ext uri="{BB962C8B-B14F-4D97-AF65-F5344CB8AC3E}">
        <p14:creationId xmlns:p14="http://schemas.microsoft.com/office/powerpoint/2010/main" val="3743654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E34F061-2932-49E2-8A37-93FFB4FE6525}" type="datetimeFigureOut">
              <a:rPr lang="en-GB" smtClean="0"/>
              <a:t>08/09/2023</a:t>
            </a:fld>
            <a:endParaRPr lang="en-GB"/>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7EF8C74A-B98B-4BED-9A16-78B7A4317F9F}" type="slidenum">
              <a:rPr lang="en-GB" smtClean="0"/>
              <a:t>‹#›</a:t>
            </a:fld>
            <a:endParaRPr lang="en-GB"/>
          </a:p>
        </p:txBody>
      </p:sp>
    </p:spTree>
    <p:extLst>
      <p:ext uri="{BB962C8B-B14F-4D97-AF65-F5344CB8AC3E}">
        <p14:creationId xmlns:p14="http://schemas.microsoft.com/office/powerpoint/2010/main" val="14136140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811" y="-326571"/>
            <a:ext cx="10211793" cy="4807131"/>
          </a:xfrm>
        </p:spPr>
        <p:txBody>
          <a:bodyPr>
            <a:noAutofit/>
          </a:bodyPr>
          <a:lstStyle/>
          <a:p>
            <a:pPr algn="ctr"/>
            <a:r>
              <a:rPr lang="en-GB" sz="8000" b="1" dirty="0">
                <a:solidFill>
                  <a:schemeClr val="accent2">
                    <a:lumMod val="75000"/>
                  </a:schemeClr>
                </a:solidFill>
              </a:rPr>
              <a:t>Welcome</a:t>
            </a:r>
            <a:br>
              <a:rPr lang="en-GB" sz="8000" b="1" dirty="0">
                <a:solidFill>
                  <a:schemeClr val="accent2">
                    <a:lumMod val="75000"/>
                  </a:schemeClr>
                </a:solidFill>
              </a:rPr>
            </a:br>
            <a:r>
              <a:rPr lang="en-GB" sz="8000" b="1" dirty="0">
                <a:solidFill>
                  <a:schemeClr val="accent2">
                    <a:lumMod val="75000"/>
                  </a:schemeClr>
                </a:solidFill>
              </a:rPr>
              <a:t>to</a:t>
            </a:r>
            <a:br>
              <a:rPr lang="en-GB" sz="8000" b="1" dirty="0">
                <a:solidFill>
                  <a:schemeClr val="accent2">
                    <a:lumMod val="75000"/>
                  </a:schemeClr>
                </a:solidFill>
              </a:rPr>
            </a:br>
            <a:r>
              <a:rPr lang="en-GB" sz="8000" b="1" dirty="0">
                <a:solidFill>
                  <a:schemeClr val="accent2">
                    <a:lumMod val="75000"/>
                  </a:schemeClr>
                </a:solidFill>
              </a:rPr>
              <a:t>Year </a:t>
            </a:r>
            <a:r>
              <a:rPr lang="en-GB" sz="8000" b="1" dirty="0" smtClean="0">
                <a:solidFill>
                  <a:schemeClr val="accent2">
                    <a:lumMod val="75000"/>
                  </a:schemeClr>
                </a:solidFill>
              </a:rPr>
              <a:t>One </a:t>
            </a:r>
            <a:endParaRPr lang="en-GB" sz="8000" b="1" dirty="0">
              <a:solidFill>
                <a:schemeClr val="accent2">
                  <a:lumMod val="75000"/>
                </a:schemeClr>
              </a:solidFill>
            </a:endParaRPr>
          </a:p>
        </p:txBody>
      </p:sp>
    </p:spTree>
    <p:extLst>
      <p:ext uri="{BB962C8B-B14F-4D97-AF65-F5344CB8AC3E}">
        <p14:creationId xmlns:p14="http://schemas.microsoft.com/office/powerpoint/2010/main" val="3784986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1" y="120360"/>
            <a:ext cx="8908868" cy="1323439"/>
          </a:xfrm>
          <a:prstGeom prst="rect">
            <a:avLst/>
          </a:prstGeom>
        </p:spPr>
        <p:txBody>
          <a:bodyPr wrap="square">
            <a:spAutoFit/>
          </a:bodyPr>
          <a:lstStyle/>
          <a:p>
            <a:pPr lvl="0" algn="ctr"/>
            <a:r>
              <a:rPr lang="en-GB" sz="4000" b="1" dirty="0">
                <a:solidFill>
                  <a:schemeClr val="accent2">
                    <a:lumMod val="75000"/>
                  </a:schemeClr>
                </a:solidFill>
                <a:latin typeface="Comic Sans MS" panose="030F0702030302020204" pitchFamily="66" charset="0"/>
              </a:rPr>
              <a:t>Home Learning </a:t>
            </a:r>
            <a:r>
              <a:rPr lang="en-GB" sz="4000" b="1" dirty="0" smtClean="0">
                <a:solidFill>
                  <a:schemeClr val="accent2">
                    <a:lumMod val="75000"/>
                  </a:schemeClr>
                </a:solidFill>
                <a:latin typeface="Comic Sans MS" panose="030F0702030302020204" pitchFamily="66" charset="0"/>
              </a:rPr>
              <a:t>– </a:t>
            </a:r>
            <a:r>
              <a:rPr lang="en-GB" sz="4000" b="1" dirty="0" err="1" smtClean="0">
                <a:solidFill>
                  <a:schemeClr val="accent2">
                    <a:lumMod val="75000"/>
                  </a:schemeClr>
                </a:solidFill>
                <a:latin typeface="Comic Sans MS" panose="030F0702030302020204" pitchFamily="66" charset="0"/>
              </a:rPr>
              <a:t>Numbots</a:t>
            </a:r>
            <a:r>
              <a:rPr lang="en-GB" sz="4000" b="1" dirty="0" smtClean="0">
                <a:solidFill>
                  <a:schemeClr val="accent2">
                    <a:lumMod val="75000"/>
                  </a:schemeClr>
                </a:solidFill>
                <a:latin typeface="Comic Sans MS" panose="030F0702030302020204" pitchFamily="66" charset="0"/>
              </a:rPr>
              <a:t>/Times </a:t>
            </a:r>
            <a:r>
              <a:rPr lang="en-GB" sz="4000" b="1" dirty="0">
                <a:solidFill>
                  <a:schemeClr val="accent2">
                    <a:lumMod val="75000"/>
                  </a:schemeClr>
                </a:solidFill>
                <a:latin typeface="Comic Sans MS" panose="030F0702030302020204" pitchFamily="66" charset="0"/>
              </a:rPr>
              <a:t>Tables</a:t>
            </a:r>
            <a:endParaRPr lang="en-GB" sz="1600" dirty="0">
              <a:solidFill>
                <a:schemeClr val="accent2">
                  <a:lumMod val="75000"/>
                </a:schemeClr>
              </a:solidFill>
              <a:latin typeface="Comic Sans MS" panose="030F0702030302020204" pitchFamily="66" charset="0"/>
            </a:endParaRPr>
          </a:p>
        </p:txBody>
      </p:sp>
      <p:sp>
        <p:nvSpPr>
          <p:cNvPr id="3" name="Rectangle 2"/>
          <p:cNvSpPr/>
          <p:nvPr/>
        </p:nvSpPr>
        <p:spPr>
          <a:xfrm>
            <a:off x="1005838" y="1783643"/>
            <a:ext cx="9313818" cy="2677656"/>
          </a:xfrm>
          <a:prstGeom prst="rect">
            <a:avLst/>
          </a:prstGeom>
        </p:spPr>
        <p:txBody>
          <a:bodyPr wrap="square">
            <a:spAutoFit/>
          </a:bodyPr>
          <a:lstStyle/>
          <a:p>
            <a:pPr algn="ctr"/>
            <a:r>
              <a:rPr lang="en-GB" sz="2800" dirty="0" smtClean="0">
                <a:latin typeface="Comic Sans MS" panose="030F0702030302020204" pitchFamily="66" charset="0"/>
              </a:rPr>
              <a:t>By the end of Year One, children should be able to count in multiples of 2, 5 and 10. It would really benefit the children to rehearse these for a few minutes, daily. Each child has been given their </a:t>
            </a:r>
            <a:r>
              <a:rPr lang="en-GB" sz="2800" dirty="0" err="1" smtClean="0">
                <a:latin typeface="Comic Sans MS" panose="030F0702030302020204" pitchFamily="66" charset="0"/>
              </a:rPr>
              <a:t>Numbots</a:t>
            </a:r>
            <a:r>
              <a:rPr lang="en-GB" sz="2800" dirty="0" smtClean="0">
                <a:latin typeface="Comic Sans MS" panose="030F0702030302020204" pitchFamily="66" charset="0"/>
              </a:rPr>
              <a:t>/</a:t>
            </a:r>
            <a:r>
              <a:rPr lang="en-GB" sz="2800" dirty="0" err="1" smtClean="0">
                <a:latin typeface="Comic Sans MS" panose="030F0702030302020204" pitchFamily="66" charset="0"/>
              </a:rPr>
              <a:t>TTRockstars</a:t>
            </a:r>
            <a:r>
              <a:rPr lang="en-GB" sz="2800" dirty="0" smtClean="0">
                <a:latin typeface="Comic Sans MS" panose="030F0702030302020204" pitchFamily="66" charset="0"/>
              </a:rPr>
              <a:t> login. Please feel free to login with your child and familiarise yourselves with the app. </a:t>
            </a:r>
            <a:endParaRPr lang="en-GB" sz="2800" dirty="0">
              <a:latin typeface="Comic Sans MS" panose="030F0702030302020204" pitchFamily="66" charset="0"/>
            </a:endParaRPr>
          </a:p>
        </p:txBody>
      </p:sp>
    </p:spTree>
    <p:extLst>
      <p:ext uri="{BB962C8B-B14F-4D97-AF65-F5344CB8AC3E}">
        <p14:creationId xmlns:p14="http://schemas.microsoft.com/office/powerpoint/2010/main" val="2135638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44462" y="169817"/>
            <a:ext cx="9333565" cy="1320800"/>
          </a:xfrm>
        </p:spPr>
        <p:txBody>
          <a:bodyPr>
            <a:noAutofit/>
          </a:bodyPr>
          <a:lstStyle/>
          <a:p>
            <a:pPr algn="ctr"/>
            <a:r>
              <a:rPr lang="en-GB" altLang="en-US" sz="4400" b="1" cap="none" dirty="0">
                <a:solidFill>
                  <a:schemeClr val="accent2">
                    <a:lumMod val="75000"/>
                  </a:schemeClr>
                </a:solidFill>
                <a:latin typeface="Comic Sans MS" panose="030F0702030302020204" pitchFamily="66" charset="0"/>
              </a:rPr>
              <a:t>Behaviour and Expectations</a:t>
            </a:r>
          </a:p>
        </p:txBody>
      </p:sp>
      <p:sp>
        <p:nvSpPr>
          <p:cNvPr id="8195" name="Rectangle 3"/>
          <p:cNvSpPr>
            <a:spLocks noGrp="1" noChangeArrowheads="1"/>
          </p:cNvSpPr>
          <p:nvPr>
            <p:ph idx="1"/>
          </p:nvPr>
        </p:nvSpPr>
        <p:spPr>
          <a:xfrm>
            <a:off x="728924" y="1591295"/>
            <a:ext cx="9070857" cy="4162960"/>
          </a:xfrm>
        </p:spPr>
        <p:txBody>
          <a:bodyPr>
            <a:noAutofit/>
          </a:bodyPr>
          <a:lstStyle/>
          <a:p>
            <a:pPr>
              <a:buClr>
                <a:schemeClr val="accent2">
                  <a:lumMod val="75000"/>
                </a:schemeClr>
              </a:buClr>
              <a:buSzPct val="100000"/>
              <a:buFont typeface="Wingdings" panose="05000000000000000000" pitchFamily="2" charset="2"/>
              <a:buChar char="Ø"/>
            </a:pPr>
            <a:r>
              <a:rPr lang="en-US" altLang="en-US" sz="2400" cap="none" dirty="0">
                <a:solidFill>
                  <a:schemeClr val="tx1"/>
                </a:solidFill>
                <a:latin typeface="Comic Sans MS" panose="030F0702030302020204" pitchFamily="66" charset="0"/>
              </a:rPr>
              <a:t>High expectations </a:t>
            </a:r>
            <a:endParaRPr lang="en-US" altLang="en-US" sz="2400" cap="none" dirty="0" smtClean="0">
              <a:solidFill>
                <a:schemeClr val="tx1"/>
              </a:solidFill>
              <a:latin typeface="Comic Sans MS" panose="030F0702030302020204" pitchFamily="66" charset="0"/>
            </a:endParaRPr>
          </a:p>
          <a:p>
            <a:pPr eaLnBrk="1" hangingPunct="1">
              <a:buClr>
                <a:schemeClr val="accent2">
                  <a:lumMod val="75000"/>
                </a:schemeClr>
              </a:buClr>
              <a:buSzPct val="100000"/>
              <a:buFont typeface="Wingdings" panose="05000000000000000000" pitchFamily="2" charset="2"/>
              <a:buChar char="Ø"/>
            </a:pPr>
            <a:r>
              <a:rPr lang="en-US" altLang="en-US" sz="2400" cap="none" dirty="0" smtClean="0">
                <a:latin typeface="Comic Sans MS" panose="030F0702030302020204" pitchFamily="66" charset="0"/>
              </a:rPr>
              <a:t>Learning superpowers</a:t>
            </a:r>
          </a:p>
          <a:p>
            <a:pPr lvl="1">
              <a:buClr>
                <a:schemeClr val="accent2">
                  <a:lumMod val="75000"/>
                </a:schemeClr>
              </a:buClr>
              <a:buSzPct val="100000"/>
              <a:buFont typeface="Wingdings" panose="05000000000000000000" pitchFamily="2" charset="2"/>
              <a:buChar char="§"/>
            </a:pPr>
            <a:r>
              <a:rPr lang="en-US" altLang="en-US" sz="2400" cap="none" dirty="0" smtClean="0">
                <a:solidFill>
                  <a:schemeClr val="tx1"/>
                </a:solidFill>
                <a:latin typeface="Comic Sans MS" panose="030F0702030302020204" pitchFamily="66" charset="0"/>
              </a:rPr>
              <a:t>Resilience</a:t>
            </a:r>
          </a:p>
          <a:p>
            <a:pPr lvl="1">
              <a:buClr>
                <a:schemeClr val="accent2">
                  <a:lumMod val="75000"/>
                </a:schemeClr>
              </a:buClr>
              <a:buSzPct val="100000"/>
              <a:buFont typeface="Wingdings" panose="05000000000000000000" pitchFamily="2" charset="2"/>
              <a:buChar char="§"/>
            </a:pPr>
            <a:r>
              <a:rPr lang="en-US" altLang="en-US" sz="2400" cap="none" dirty="0" smtClean="0">
                <a:solidFill>
                  <a:schemeClr val="tx1"/>
                </a:solidFill>
                <a:latin typeface="Comic Sans MS" panose="030F0702030302020204" pitchFamily="66" charset="0"/>
              </a:rPr>
              <a:t>Curiosity</a:t>
            </a:r>
          </a:p>
          <a:p>
            <a:pPr lvl="1">
              <a:buClr>
                <a:schemeClr val="accent2">
                  <a:lumMod val="75000"/>
                </a:schemeClr>
              </a:buClr>
              <a:buSzPct val="100000"/>
              <a:buFont typeface="Wingdings" panose="05000000000000000000" pitchFamily="2" charset="2"/>
              <a:buChar char="§"/>
            </a:pPr>
            <a:r>
              <a:rPr lang="en-US" altLang="en-US" sz="2400" cap="none" dirty="0" smtClean="0">
                <a:latin typeface="Comic Sans MS" panose="030F0702030302020204" pitchFamily="66" charset="0"/>
              </a:rPr>
              <a:t>Collaboration</a:t>
            </a:r>
          </a:p>
          <a:p>
            <a:pPr lvl="1">
              <a:buClr>
                <a:schemeClr val="accent2">
                  <a:lumMod val="75000"/>
                </a:schemeClr>
              </a:buClr>
              <a:buSzPct val="100000"/>
              <a:buFont typeface="Wingdings" panose="05000000000000000000" pitchFamily="2" charset="2"/>
              <a:buChar char="§"/>
            </a:pPr>
            <a:r>
              <a:rPr lang="en-US" altLang="en-US" sz="2400" cap="none" dirty="0" smtClean="0">
                <a:solidFill>
                  <a:schemeClr val="tx1"/>
                </a:solidFill>
                <a:latin typeface="Comic Sans MS" panose="030F0702030302020204" pitchFamily="66" charset="0"/>
              </a:rPr>
              <a:t>Reflective</a:t>
            </a:r>
          </a:p>
          <a:p>
            <a:pPr lvl="1">
              <a:buClr>
                <a:schemeClr val="accent2">
                  <a:lumMod val="75000"/>
                </a:schemeClr>
              </a:buClr>
              <a:buSzPct val="100000"/>
              <a:buFont typeface="Wingdings" panose="05000000000000000000" pitchFamily="2" charset="2"/>
              <a:buChar char="§"/>
            </a:pPr>
            <a:r>
              <a:rPr lang="en-US" altLang="en-US" sz="2400" cap="none" dirty="0" smtClean="0">
                <a:latin typeface="Comic Sans MS" panose="030F0702030302020204" pitchFamily="66" charset="0"/>
              </a:rPr>
              <a:t>Empathy</a:t>
            </a:r>
          </a:p>
          <a:p>
            <a:pPr lvl="1">
              <a:buClr>
                <a:schemeClr val="accent2">
                  <a:lumMod val="75000"/>
                </a:schemeClr>
              </a:buClr>
              <a:buSzPct val="100000"/>
              <a:buFont typeface="Wingdings" panose="05000000000000000000" pitchFamily="2" charset="2"/>
              <a:buChar char="§"/>
            </a:pPr>
            <a:r>
              <a:rPr lang="en-US" altLang="en-US" sz="2400" cap="none" dirty="0" smtClean="0">
                <a:solidFill>
                  <a:schemeClr val="tx1"/>
                </a:solidFill>
                <a:latin typeface="Comic Sans MS" panose="030F0702030302020204" pitchFamily="66" charset="0"/>
              </a:rPr>
              <a:t>Resourcefulness</a:t>
            </a:r>
          </a:p>
          <a:p>
            <a:pPr lvl="1">
              <a:buClr>
                <a:schemeClr val="accent2">
                  <a:lumMod val="75000"/>
                </a:schemeClr>
              </a:buClr>
              <a:buSzPct val="100000"/>
              <a:buFont typeface="Wingdings" panose="05000000000000000000" pitchFamily="2" charset="2"/>
              <a:buChar char="§"/>
            </a:pPr>
            <a:endParaRPr lang="en-US" altLang="en-US" sz="3000" cap="none"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80270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84" y="97774"/>
            <a:ext cx="8596668" cy="868878"/>
          </a:xfrm>
        </p:spPr>
        <p:txBody>
          <a:bodyPr>
            <a:noAutofit/>
          </a:bodyPr>
          <a:lstStyle/>
          <a:p>
            <a:pPr algn="ctr"/>
            <a:r>
              <a:rPr lang="en-GB" sz="4400" b="1" cap="none" dirty="0">
                <a:solidFill>
                  <a:schemeClr val="accent2">
                    <a:lumMod val="75000"/>
                  </a:schemeClr>
                </a:solidFill>
                <a:latin typeface="Comic Sans MS" panose="030F0702030302020204" pitchFamily="66" charset="0"/>
              </a:rPr>
              <a:t>Additional Information</a:t>
            </a:r>
          </a:p>
        </p:txBody>
      </p:sp>
      <p:sp>
        <p:nvSpPr>
          <p:cNvPr id="3" name="Content Placeholder 2"/>
          <p:cNvSpPr>
            <a:spLocks noGrp="1"/>
          </p:cNvSpPr>
          <p:nvPr>
            <p:ph idx="1"/>
          </p:nvPr>
        </p:nvSpPr>
        <p:spPr>
          <a:xfrm>
            <a:off x="701084" y="413917"/>
            <a:ext cx="9422630" cy="5747657"/>
          </a:xfrm>
        </p:spPr>
        <p:txBody>
          <a:bodyPr>
            <a:noAutofit/>
          </a:bodyPr>
          <a:lstStyle/>
          <a:p>
            <a:pPr>
              <a:buClr>
                <a:schemeClr val="accent2">
                  <a:lumMod val="75000"/>
                </a:schemeClr>
              </a:buClr>
              <a:buSzPct val="100000"/>
              <a:buFont typeface="Wingdings" panose="05000000000000000000" pitchFamily="2" charset="2"/>
              <a:buChar char="Ø"/>
            </a:pPr>
            <a:r>
              <a:rPr lang="en-GB" sz="2600" cap="none" dirty="0">
                <a:solidFill>
                  <a:schemeClr val="tx1"/>
                </a:solidFill>
                <a:latin typeface="Comic Sans MS" panose="030F0702030302020204" pitchFamily="66" charset="0"/>
              </a:rPr>
              <a:t>P.E. kit – Please ensure that your child </a:t>
            </a:r>
            <a:r>
              <a:rPr lang="en-GB" sz="2600" cap="none" dirty="0" smtClean="0">
                <a:solidFill>
                  <a:schemeClr val="tx1"/>
                </a:solidFill>
                <a:latin typeface="Comic Sans MS" panose="030F0702030302020204" pitchFamily="66" charset="0"/>
              </a:rPr>
              <a:t>brings their PE </a:t>
            </a:r>
            <a:r>
              <a:rPr lang="en-GB" sz="2600" cap="none" dirty="0">
                <a:latin typeface="Comic Sans MS" panose="030F0702030302020204" pitchFamily="66" charset="0"/>
              </a:rPr>
              <a:t>kit to school in </a:t>
            </a:r>
            <a:r>
              <a:rPr lang="en-GB" sz="2600" cap="none" dirty="0" smtClean="0">
                <a:solidFill>
                  <a:schemeClr val="tx1"/>
                </a:solidFill>
                <a:latin typeface="Comic Sans MS" panose="030F0702030302020204" pitchFamily="66" charset="0"/>
              </a:rPr>
              <a:t>a bag on Mondays. Our PE days are </a:t>
            </a:r>
            <a:r>
              <a:rPr lang="en-GB" sz="2600" b="1" cap="none" dirty="0" smtClean="0">
                <a:solidFill>
                  <a:schemeClr val="tx1"/>
                </a:solidFill>
                <a:latin typeface="Comic Sans MS" panose="030F0702030302020204" pitchFamily="66" charset="0"/>
              </a:rPr>
              <a:t>Thursday and Friday.</a:t>
            </a:r>
            <a:r>
              <a:rPr lang="en-GB" sz="2600" cap="none" dirty="0" smtClean="0">
                <a:solidFill>
                  <a:schemeClr val="tx1"/>
                </a:solidFill>
                <a:latin typeface="Comic Sans MS" panose="030F0702030302020204" pitchFamily="66" charset="0"/>
              </a:rPr>
              <a:t>                  </a:t>
            </a:r>
            <a:endParaRPr lang="en-GB" sz="2600" cap="none" dirty="0">
              <a:solidFill>
                <a:schemeClr val="tx1"/>
              </a:solidFill>
              <a:latin typeface="Comic Sans MS" panose="030F0702030302020204" pitchFamily="66" charset="0"/>
            </a:endParaRPr>
          </a:p>
          <a:p>
            <a:pPr>
              <a:buClr>
                <a:schemeClr val="accent2">
                  <a:lumMod val="75000"/>
                </a:schemeClr>
              </a:buClr>
              <a:buSzPct val="100000"/>
              <a:buFont typeface="Wingdings" panose="05000000000000000000" pitchFamily="2" charset="2"/>
              <a:buChar char="Ø"/>
            </a:pPr>
            <a:r>
              <a:rPr lang="en-GB" sz="2600" cap="none" dirty="0">
                <a:solidFill>
                  <a:schemeClr val="tx1"/>
                </a:solidFill>
                <a:latin typeface="Comic Sans MS" panose="030F0702030302020204" pitchFamily="66" charset="0"/>
              </a:rPr>
              <a:t>If your child has pierced ears, please ensure they are wearing small studs.</a:t>
            </a:r>
          </a:p>
          <a:p>
            <a:pPr>
              <a:buClr>
                <a:schemeClr val="accent2">
                  <a:lumMod val="75000"/>
                </a:schemeClr>
              </a:buClr>
              <a:buSzPct val="100000"/>
              <a:buFont typeface="Wingdings" panose="05000000000000000000" pitchFamily="2" charset="2"/>
              <a:buChar char="Ø"/>
            </a:pPr>
            <a:r>
              <a:rPr lang="en-GB" sz="2600" cap="none" dirty="0">
                <a:solidFill>
                  <a:schemeClr val="tx1"/>
                </a:solidFill>
                <a:latin typeface="Comic Sans MS" panose="030F0702030302020204" pitchFamily="66" charset="0"/>
              </a:rPr>
              <a:t>If your child’s hair is shoulder length (or longer), please ensure that your child’s hair is tied </a:t>
            </a:r>
            <a:r>
              <a:rPr lang="en-GB" sz="2600" cap="none" dirty="0" smtClean="0">
                <a:solidFill>
                  <a:schemeClr val="tx1"/>
                </a:solidFill>
                <a:latin typeface="Comic Sans MS" panose="030F0702030302020204" pitchFamily="66" charset="0"/>
              </a:rPr>
              <a:t>up.</a:t>
            </a:r>
          </a:p>
          <a:p>
            <a:pPr>
              <a:buClr>
                <a:schemeClr val="accent2">
                  <a:lumMod val="75000"/>
                </a:schemeClr>
              </a:buClr>
              <a:buSzPct val="100000"/>
              <a:buFont typeface="Wingdings" panose="05000000000000000000" pitchFamily="2" charset="2"/>
              <a:buChar char="Ø"/>
            </a:pPr>
            <a:r>
              <a:rPr lang="en-GB" sz="2600" cap="none" dirty="0" smtClean="0">
                <a:solidFill>
                  <a:schemeClr val="tx1"/>
                </a:solidFill>
                <a:latin typeface="Comic Sans MS" panose="030F0702030302020204" pitchFamily="66" charset="0"/>
              </a:rPr>
              <a:t>Water bottles</a:t>
            </a:r>
          </a:p>
          <a:p>
            <a:pPr>
              <a:buClr>
                <a:schemeClr val="accent2">
                  <a:lumMod val="75000"/>
                </a:schemeClr>
              </a:buClr>
              <a:buSzPct val="100000"/>
              <a:buFont typeface="Wingdings" panose="05000000000000000000" pitchFamily="2" charset="2"/>
              <a:buChar char="Ø"/>
            </a:pPr>
            <a:r>
              <a:rPr lang="en-GB" sz="2600" cap="none" dirty="0" smtClean="0">
                <a:solidFill>
                  <a:schemeClr val="tx1"/>
                </a:solidFill>
                <a:latin typeface="Comic Sans MS" panose="030F0702030302020204" pitchFamily="66" charset="0"/>
              </a:rPr>
              <a:t>Fruit/vegetables</a:t>
            </a:r>
          </a:p>
        </p:txBody>
      </p:sp>
    </p:spTree>
    <p:extLst>
      <p:ext uri="{BB962C8B-B14F-4D97-AF65-F5344CB8AC3E}">
        <p14:creationId xmlns:p14="http://schemas.microsoft.com/office/powerpoint/2010/main" val="701112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needs</a:t>
            </a:r>
            <a:endParaRPr lang="en-GB" dirty="0"/>
          </a:p>
        </p:txBody>
      </p:sp>
      <p:sp>
        <p:nvSpPr>
          <p:cNvPr id="3" name="Content Placeholder 2"/>
          <p:cNvSpPr>
            <a:spLocks noGrp="1"/>
          </p:cNvSpPr>
          <p:nvPr>
            <p:ph idx="1"/>
          </p:nvPr>
        </p:nvSpPr>
        <p:spPr/>
        <p:txBody>
          <a:bodyPr/>
          <a:lstStyle/>
          <a:p>
            <a:r>
              <a:rPr lang="en-GB" dirty="0" smtClean="0">
                <a:latin typeface="Arial" panose="020B0604020202020204" pitchFamily="34" charset="0"/>
                <a:cs typeface="Arial" panose="020B0604020202020204" pitchFamily="34" charset="0"/>
              </a:rPr>
              <a:t>If your child has any medication we should have in school, please make sure we </a:t>
            </a:r>
            <a:r>
              <a:rPr lang="en-GB" smtClean="0">
                <a:latin typeface="Arial" panose="020B0604020202020204" pitchFamily="34" charset="0"/>
                <a:cs typeface="Arial" panose="020B0604020202020204" pitchFamily="34" charset="0"/>
              </a:rPr>
              <a:t>have them. </a:t>
            </a: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182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536" y="444624"/>
            <a:ext cx="7653130" cy="4623766"/>
          </a:xfrm>
          <a:prstGeom prst="rect">
            <a:avLst/>
          </a:prstGeom>
        </p:spPr>
      </p:pic>
      <p:pic>
        <p:nvPicPr>
          <p:cNvPr id="5" name="Picture 4"/>
          <p:cNvPicPr>
            <a:picLocks noChangeAspect="1"/>
          </p:cNvPicPr>
          <p:nvPr/>
        </p:nvPicPr>
        <p:blipFill>
          <a:blip r:embed="rId3"/>
          <a:stretch>
            <a:fillRect/>
          </a:stretch>
        </p:blipFill>
        <p:spPr>
          <a:xfrm>
            <a:off x="7753572" y="594716"/>
            <a:ext cx="3926164" cy="4560203"/>
          </a:xfrm>
          <a:prstGeom prst="rect">
            <a:avLst/>
          </a:prstGeom>
        </p:spPr>
      </p:pic>
    </p:spTree>
    <p:extLst>
      <p:ext uri="{BB962C8B-B14F-4D97-AF65-F5344CB8AC3E}">
        <p14:creationId xmlns:p14="http://schemas.microsoft.com/office/powerpoint/2010/main" val="1441570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4C2DFA84-24D4-3C38-78B5-8BFA1D5EBC1E}"/>
              </a:ext>
            </a:extLst>
          </p:cNvPr>
          <p:cNvPicPr>
            <a:picLocks noChangeAspect="1"/>
          </p:cNvPicPr>
          <p:nvPr/>
        </p:nvPicPr>
        <p:blipFill>
          <a:blip r:embed="rId2"/>
          <a:stretch>
            <a:fillRect/>
          </a:stretch>
        </p:blipFill>
        <p:spPr>
          <a:xfrm>
            <a:off x="891494" y="184726"/>
            <a:ext cx="10016188" cy="6059055"/>
          </a:xfrm>
          <a:prstGeom prst="rect">
            <a:avLst/>
          </a:prstGeom>
        </p:spPr>
      </p:pic>
    </p:spTree>
    <p:extLst>
      <p:ext uri="{BB962C8B-B14F-4D97-AF65-F5344CB8AC3E}">
        <p14:creationId xmlns:p14="http://schemas.microsoft.com/office/powerpoint/2010/main" val="3826183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403" y="139338"/>
            <a:ext cx="8596668" cy="971006"/>
          </a:xfrm>
        </p:spPr>
        <p:txBody>
          <a:bodyPr>
            <a:normAutofit/>
          </a:bodyPr>
          <a:lstStyle/>
          <a:p>
            <a:pPr algn="ctr"/>
            <a:r>
              <a:rPr lang="en-GB" sz="4400" b="1" cap="none" dirty="0">
                <a:solidFill>
                  <a:schemeClr val="accent2">
                    <a:lumMod val="75000"/>
                  </a:schemeClr>
                </a:solidFill>
                <a:latin typeface="Comic Sans MS" panose="030F0702030302020204" pitchFamily="66" charset="0"/>
              </a:rPr>
              <a:t>Website – Class Pages</a:t>
            </a:r>
          </a:p>
        </p:txBody>
      </p:sp>
      <p:sp>
        <p:nvSpPr>
          <p:cNvPr id="3" name="Content Placeholder 2"/>
          <p:cNvSpPr>
            <a:spLocks noGrp="1"/>
          </p:cNvSpPr>
          <p:nvPr>
            <p:ph idx="1"/>
          </p:nvPr>
        </p:nvSpPr>
        <p:spPr>
          <a:xfrm>
            <a:off x="293759" y="1110344"/>
            <a:ext cx="10208778" cy="3880773"/>
          </a:xfrm>
        </p:spPr>
        <p:txBody>
          <a:bodyPr>
            <a:normAutofit/>
          </a:bodyPr>
          <a:lstStyle/>
          <a:p>
            <a:pPr>
              <a:buClr>
                <a:schemeClr val="accent2">
                  <a:lumMod val="75000"/>
                </a:schemeClr>
              </a:buClr>
              <a:buSzPct val="100000"/>
              <a:buFont typeface="Wingdings" panose="05000000000000000000" pitchFamily="2" charset="2"/>
              <a:buChar char="Ø"/>
            </a:pPr>
            <a:r>
              <a:rPr lang="en-GB" sz="3200" cap="none" dirty="0" smtClean="0">
                <a:solidFill>
                  <a:schemeClr val="tx1"/>
                </a:solidFill>
                <a:latin typeface="Comic Sans MS" panose="030F0702030302020204" pitchFamily="66" charset="0"/>
              </a:rPr>
              <a:t>Overviews</a:t>
            </a:r>
          </a:p>
          <a:p>
            <a:pPr>
              <a:buClr>
                <a:schemeClr val="accent2">
                  <a:lumMod val="75000"/>
                </a:schemeClr>
              </a:buClr>
              <a:buSzPct val="100000"/>
              <a:buFont typeface="Wingdings" panose="05000000000000000000" pitchFamily="2" charset="2"/>
              <a:buChar char="Ø"/>
            </a:pPr>
            <a:r>
              <a:rPr lang="en-GB" sz="3200" cap="none" dirty="0" smtClean="0">
                <a:latin typeface="Comic Sans MS" panose="030F0702030302020204" pitchFamily="66" charset="0"/>
              </a:rPr>
              <a:t>Timetables</a:t>
            </a:r>
          </a:p>
          <a:p>
            <a:pPr>
              <a:buClr>
                <a:schemeClr val="accent2">
                  <a:lumMod val="75000"/>
                </a:schemeClr>
              </a:buClr>
              <a:buSzPct val="100000"/>
              <a:buFont typeface="Wingdings" panose="05000000000000000000" pitchFamily="2" charset="2"/>
              <a:buChar char="Ø"/>
            </a:pPr>
            <a:r>
              <a:rPr lang="en-GB" sz="3200" cap="none" dirty="0" smtClean="0">
                <a:solidFill>
                  <a:schemeClr val="tx1"/>
                </a:solidFill>
                <a:latin typeface="Comic Sans MS" panose="030F0702030302020204" pitchFamily="66" charset="0"/>
              </a:rPr>
              <a:t>Class newsletter</a:t>
            </a:r>
            <a:endParaRPr lang="en-GB" sz="3200" cap="none" dirty="0">
              <a:solidFill>
                <a:schemeClr val="tx1"/>
              </a:solidFill>
              <a:latin typeface="Comic Sans MS" panose="030F0702030302020204" pitchFamily="66" charset="0"/>
            </a:endParaRPr>
          </a:p>
          <a:p>
            <a:pPr>
              <a:buClr>
                <a:schemeClr val="accent2">
                  <a:lumMod val="75000"/>
                </a:schemeClr>
              </a:buClr>
              <a:buSzPct val="100000"/>
              <a:buFont typeface="Wingdings" panose="05000000000000000000" pitchFamily="2" charset="2"/>
              <a:buChar char="Ø"/>
            </a:pPr>
            <a:r>
              <a:rPr lang="en-GB" sz="3200" cap="none" dirty="0">
                <a:solidFill>
                  <a:schemeClr val="tx1"/>
                </a:solidFill>
                <a:latin typeface="Comic Sans MS" panose="030F0702030302020204" pitchFamily="66" charset="0"/>
              </a:rPr>
              <a:t>Photographs (consent) </a:t>
            </a:r>
          </a:p>
          <a:p>
            <a:pPr marL="0" indent="0">
              <a:buClr>
                <a:schemeClr val="accent2">
                  <a:lumMod val="75000"/>
                </a:schemeClr>
              </a:buClr>
              <a:buSzPct val="100000"/>
              <a:buNone/>
            </a:pPr>
            <a:endParaRPr lang="en-GB" sz="3200" cap="none"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11308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9209" y="436028"/>
            <a:ext cx="8596668" cy="922509"/>
          </a:xfrm>
        </p:spPr>
        <p:txBody>
          <a:bodyPr>
            <a:normAutofit/>
          </a:bodyPr>
          <a:lstStyle/>
          <a:p>
            <a:pPr algn="ctr" eaLnBrk="1" hangingPunct="1"/>
            <a:r>
              <a:rPr lang="en-GB" altLang="en-US" sz="4800" b="1" dirty="0">
                <a:solidFill>
                  <a:schemeClr val="accent2">
                    <a:lumMod val="75000"/>
                  </a:schemeClr>
                </a:solidFill>
                <a:latin typeface="Comic Sans MS" panose="030F0702030302020204" pitchFamily="66" charset="0"/>
              </a:rPr>
              <a:t>Finally…</a:t>
            </a:r>
            <a:endParaRPr lang="en-US" altLang="en-US" sz="4800" b="1" dirty="0">
              <a:solidFill>
                <a:schemeClr val="accent2">
                  <a:lumMod val="75000"/>
                </a:schemeClr>
              </a:solidFill>
              <a:latin typeface="Comic Sans MS" panose="030F0702030302020204" pitchFamily="66" charset="0"/>
            </a:endParaRPr>
          </a:p>
        </p:txBody>
      </p:sp>
      <p:sp>
        <p:nvSpPr>
          <p:cNvPr id="20483" name="Rectangle 3"/>
          <p:cNvSpPr>
            <a:spLocks noGrp="1" noChangeArrowheads="1"/>
          </p:cNvSpPr>
          <p:nvPr>
            <p:ph idx="1"/>
          </p:nvPr>
        </p:nvSpPr>
        <p:spPr>
          <a:xfrm>
            <a:off x="482579" y="1208189"/>
            <a:ext cx="8596668" cy="3880773"/>
          </a:xfrm>
        </p:spPr>
        <p:txBody>
          <a:bodyPr>
            <a:noAutofit/>
          </a:bodyPr>
          <a:lstStyle/>
          <a:p>
            <a:pPr eaLnBrk="1" hangingPunct="1">
              <a:buClr>
                <a:schemeClr val="accent2">
                  <a:lumMod val="75000"/>
                </a:schemeClr>
              </a:buClr>
              <a:buSzPct val="100000"/>
              <a:buFont typeface="Wingdings" panose="05000000000000000000" pitchFamily="2" charset="2"/>
              <a:buChar char="Ø"/>
            </a:pPr>
            <a:r>
              <a:rPr lang="en-GB" altLang="en-US" sz="2400" cap="none" dirty="0">
                <a:solidFill>
                  <a:schemeClr val="tx1"/>
                </a:solidFill>
                <a:latin typeface="Comic Sans MS" panose="030F0702030302020204" pitchFamily="66" charset="0"/>
              </a:rPr>
              <a:t>Thank you for coming along today! </a:t>
            </a:r>
          </a:p>
          <a:p>
            <a:pPr eaLnBrk="1" hangingPunct="1">
              <a:buClr>
                <a:schemeClr val="accent2">
                  <a:lumMod val="75000"/>
                </a:schemeClr>
              </a:buClr>
              <a:buSzPct val="100000"/>
              <a:buFont typeface="Wingdings" panose="05000000000000000000" pitchFamily="2" charset="2"/>
              <a:buChar char="Ø"/>
            </a:pPr>
            <a:endParaRPr lang="en-GB" altLang="en-US" sz="2400" cap="none" dirty="0">
              <a:solidFill>
                <a:schemeClr val="tx1"/>
              </a:solidFill>
              <a:latin typeface="Comic Sans MS" panose="030F0702030302020204" pitchFamily="66" charset="0"/>
            </a:endParaRPr>
          </a:p>
          <a:p>
            <a:pPr eaLnBrk="1" hangingPunct="1">
              <a:buClr>
                <a:schemeClr val="accent2">
                  <a:lumMod val="75000"/>
                </a:schemeClr>
              </a:buClr>
              <a:buSzPct val="100000"/>
              <a:buFont typeface="Wingdings" panose="05000000000000000000" pitchFamily="2" charset="2"/>
              <a:buChar char="Ø"/>
            </a:pPr>
            <a:r>
              <a:rPr lang="en-GB" altLang="en-US" sz="2400" cap="none" dirty="0" smtClean="0">
                <a:solidFill>
                  <a:schemeClr val="tx1"/>
                </a:solidFill>
                <a:latin typeface="Comic Sans MS" panose="030F0702030302020204" pitchFamily="66" charset="0"/>
              </a:rPr>
              <a:t>I am always </a:t>
            </a:r>
            <a:r>
              <a:rPr lang="en-GB" altLang="en-US" sz="2400" cap="none" dirty="0">
                <a:solidFill>
                  <a:schemeClr val="tx1"/>
                </a:solidFill>
                <a:latin typeface="Comic Sans MS" panose="030F0702030302020204" pitchFamily="66" charset="0"/>
              </a:rPr>
              <a:t>happy to answer any queries (preferably at the end of the day once all the children have been dismissed).</a:t>
            </a:r>
          </a:p>
          <a:p>
            <a:pPr eaLnBrk="1" hangingPunct="1">
              <a:buClr>
                <a:schemeClr val="accent2">
                  <a:lumMod val="75000"/>
                </a:schemeClr>
              </a:buClr>
              <a:buSzPct val="100000"/>
              <a:buFont typeface="Wingdings" panose="05000000000000000000" pitchFamily="2" charset="2"/>
              <a:buChar char="Ø"/>
            </a:pPr>
            <a:r>
              <a:rPr lang="en-GB" altLang="en-US" sz="2400" cap="none" dirty="0" smtClean="0">
                <a:latin typeface="Comic Sans MS" panose="030F0702030302020204" pitchFamily="66" charset="0"/>
              </a:rPr>
              <a:t>Sign up for pupil premium. </a:t>
            </a:r>
            <a:endParaRPr lang="en-GB" altLang="en-US" sz="2400" cap="none" dirty="0">
              <a:solidFill>
                <a:schemeClr val="tx1"/>
              </a:solidFill>
              <a:latin typeface="Comic Sans MS" panose="030F0702030302020204" pitchFamily="66" charset="0"/>
            </a:endParaRPr>
          </a:p>
          <a:p>
            <a:pPr eaLnBrk="1" hangingPunct="1">
              <a:buClr>
                <a:schemeClr val="accent2">
                  <a:lumMod val="75000"/>
                </a:schemeClr>
              </a:buClr>
              <a:buSzPct val="100000"/>
              <a:buFont typeface="Wingdings" panose="05000000000000000000" pitchFamily="2" charset="2"/>
              <a:buChar char="Ø"/>
            </a:pPr>
            <a:r>
              <a:rPr lang="en-GB" altLang="en-US" sz="2400" cap="none" dirty="0">
                <a:solidFill>
                  <a:schemeClr val="tx1"/>
                </a:solidFill>
                <a:latin typeface="Comic Sans MS" panose="030F0702030302020204" pitchFamily="66" charset="0"/>
              </a:rPr>
              <a:t>Any questions?</a:t>
            </a:r>
            <a:endParaRPr lang="en-US" altLang="en-US" sz="2400" cap="none"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860764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1965" y="801578"/>
            <a:ext cx="9562012" cy="4031873"/>
          </a:xfrm>
          <a:prstGeom prst="rect">
            <a:avLst/>
          </a:prstGeom>
        </p:spPr>
        <p:txBody>
          <a:bodyPr wrap="square">
            <a:spAutoFit/>
          </a:bodyPr>
          <a:lstStyle/>
          <a:p>
            <a:pPr algn="ctr"/>
            <a:r>
              <a:rPr lang="en-GB" sz="4000" b="1" u="sng" dirty="0">
                <a:solidFill>
                  <a:schemeClr val="accent2">
                    <a:lumMod val="75000"/>
                  </a:schemeClr>
                </a:solidFill>
                <a:latin typeface="Comic Sans MS" panose="030F0702030302020204" pitchFamily="66" charset="0"/>
              </a:rPr>
              <a:t>Year </a:t>
            </a:r>
            <a:r>
              <a:rPr lang="en-GB" sz="4000" b="1" u="sng" dirty="0" smtClean="0">
                <a:solidFill>
                  <a:schemeClr val="accent2">
                    <a:lumMod val="75000"/>
                  </a:schemeClr>
                </a:solidFill>
                <a:latin typeface="Comic Sans MS" panose="030F0702030302020204" pitchFamily="66" charset="0"/>
              </a:rPr>
              <a:t>One </a:t>
            </a:r>
            <a:r>
              <a:rPr lang="en-GB" sz="4000" b="1" u="sng" dirty="0">
                <a:solidFill>
                  <a:schemeClr val="accent2">
                    <a:lumMod val="75000"/>
                  </a:schemeClr>
                </a:solidFill>
                <a:latin typeface="Comic Sans MS" panose="030F0702030302020204" pitchFamily="66" charset="0"/>
              </a:rPr>
              <a:t>Staff</a:t>
            </a:r>
          </a:p>
          <a:p>
            <a:endParaRPr lang="en-GB" sz="3600" dirty="0">
              <a:latin typeface="Comic Sans MS" panose="030F0702030302020204" pitchFamily="66" charset="0"/>
            </a:endParaRPr>
          </a:p>
          <a:p>
            <a:r>
              <a:rPr lang="en-GB" sz="3600" dirty="0" smtClean="0">
                <a:latin typeface="Comic Sans MS" panose="030F0702030302020204" pitchFamily="66" charset="0"/>
              </a:rPr>
              <a:t>Class </a:t>
            </a:r>
            <a:r>
              <a:rPr lang="en-GB" sz="3600" dirty="0">
                <a:latin typeface="Comic Sans MS" panose="030F0702030302020204" pitchFamily="66" charset="0"/>
              </a:rPr>
              <a:t>Teacher: Miss </a:t>
            </a:r>
            <a:r>
              <a:rPr lang="en-GB" sz="3600" dirty="0" smtClean="0">
                <a:latin typeface="Comic Sans MS" panose="030F0702030302020204" pitchFamily="66" charset="0"/>
              </a:rPr>
              <a:t>Joseph </a:t>
            </a:r>
          </a:p>
          <a:p>
            <a:endParaRPr lang="en-GB" sz="3600" dirty="0">
              <a:latin typeface="Comic Sans MS" panose="030F0702030302020204" pitchFamily="66" charset="0"/>
            </a:endParaRPr>
          </a:p>
          <a:p>
            <a:r>
              <a:rPr lang="en-GB" sz="3600" dirty="0" smtClean="0">
                <a:latin typeface="Comic Sans MS" panose="030F0702030302020204" pitchFamily="66" charset="0"/>
              </a:rPr>
              <a:t>Teaching Assistants: Mrs Chalk and Mrs Kiely</a:t>
            </a:r>
            <a:endParaRPr lang="en-GB" sz="3600" dirty="0">
              <a:latin typeface="Comic Sans MS" panose="030F0702030302020204" pitchFamily="66" charset="0"/>
            </a:endParaRPr>
          </a:p>
          <a:p>
            <a:r>
              <a:rPr lang="en-GB" sz="3600" dirty="0"/>
              <a:t>					</a:t>
            </a:r>
          </a:p>
        </p:txBody>
      </p:sp>
    </p:spTree>
    <p:extLst>
      <p:ext uri="{BB962C8B-B14F-4D97-AF65-F5344CB8AC3E}">
        <p14:creationId xmlns:p14="http://schemas.microsoft.com/office/powerpoint/2010/main" val="3227897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64816" y="1653309"/>
            <a:ext cx="3633585" cy="1323439"/>
          </a:xfrm>
          <a:prstGeom prst="rect">
            <a:avLst/>
          </a:prstGeom>
          <a:noFill/>
        </p:spPr>
        <p:txBody>
          <a:bodyPr wrap="square" rtlCol="0">
            <a:spAutoFit/>
          </a:bodyPr>
          <a:lstStyle/>
          <a:p>
            <a:r>
              <a:rPr lang="en-GB" sz="4000" b="1" u="sng" dirty="0">
                <a:solidFill>
                  <a:schemeClr val="accent2">
                    <a:lumMod val="75000"/>
                  </a:schemeClr>
                </a:solidFill>
                <a:latin typeface="Comic Sans MS" panose="030F0702030302020204" pitchFamily="66" charset="0"/>
              </a:rPr>
              <a:t>Curriculum Overview</a:t>
            </a:r>
          </a:p>
        </p:txBody>
      </p:sp>
      <p:pic>
        <p:nvPicPr>
          <p:cNvPr id="4" name="Picture 3"/>
          <p:cNvPicPr>
            <a:picLocks noChangeAspect="1"/>
          </p:cNvPicPr>
          <p:nvPr/>
        </p:nvPicPr>
        <p:blipFill>
          <a:blip r:embed="rId2"/>
          <a:stretch>
            <a:fillRect/>
          </a:stretch>
        </p:blipFill>
        <p:spPr>
          <a:xfrm>
            <a:off x="70196" y="172285"/>
            <a:ext cx="8894620" cy="5409678"/>
          </a:xfrm>
          <a:prstGeom prst="rect">
            <a:avLst/>
          </a:prstGeom>
        </p:spPr>
      </p:pic>
      <p:pic>
        <p:nvPicPr>
          <p:cNvPr id="5" name="Picture 4"/>
          <p:cNvPicPr>
            <a:picLocks noChangeAspect="1"/>
          </p:cNvPicPr>
          <p:nvPr/>
        </p:nvPicPr>
        <p:blipFill>
          <a:blip r:embed="rId3"/>
          <a:stretch>
            <a:fillRect/>
          </a:stretch>
        </p:blipFill>
        <p:spPr>
          <a:xfrm>
            <a:off x="67396" y="5659307"/>
            <a:ext cx="9621549" cy="790705"/>
          </a:xfrm>
          <a:prstGeom prst="rect">
            <a:avLst/>
          </a:prstGeom>
        </p:spPr>
      </p:pic>
    </p:spTree>
    <p:extLst>
      <p:ext uri="{BB962C8B-B14F-4D97-AF65-F5344CB8AC3E}">
        <p14:creationId xmlns:p14="http://schemas.microsoft.com/office/powerpoint/2010/main" val="308279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6837" y="0"/>
            <a:ext cx="4036608" cy="646331"/>
          </a:xfrm>
          <a:prstGeom prst="rect">
            <a:avLst/>
          </a:prstGeom>
          <a:noFill/>
        </p:spPr>
        <p:txBody>
          <a:bodyPr wrap="square" rtlCol="0">
            <a:spAutoFit/>
          </a:bodyPr>
          <a:lstStyle/>
          <a:p>
            <a:r>
              <a:rPr lang="en-GB" sz="3600" b="1" dirty="0">
                <a:solidFill>
                  <a:schemeClr val="accent2">
                    <a:lumMod val="75000"/>
                  </a:schemeClr>
                </a:solidFill>
                <a:latin typeface="Comic Sans MS" panose="030F0702030302020204" pitchFamily="66" charset="0"/>
              </a:rPr>
              <a:t>Timetable</a:t>
            </a:r>
          </a:p>
        </p:txBody>
      </p:sp>
      <p:pic>
        <p:nvPicPr>
          <p:cNvPr id="3" name="Picture 2"/>
          <p:cNvPicPr>
            <a:picLocks noChangeAspect="1"/>
          </p:cNvPicPr>
          <p:nvPr/>
        </p:nvPicPr>
        <p:blipFill>
          <a:blip r:embed="rId2"/>
          <a:stretch>
            <a:fillRect/>
          </a:stretch>
        </p:blipFill>
        <p:spPr>
          <a:xfrm>
            <a:off x="1600199" y="652462"/>
            <a:ext cx="9594273" cy="5925277"/>
          </a:xfrm>
          <a:prstGeom prst="rect">
            <a:avLst/>
          </a:prstGeom>
        </p:spPr>
      </p:pic>
    </p:spTree>
    <p:extLst>
      <p:ext uri="{BB962C8B-B14F-4D97-AF65-F5344CB8AC3E}">
        <p14:creationId xmlns:p14="http://schemas.microsoft.com/office/powerpoint/2010/main" val="2055530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4662" y="143692"/>
            <a:ext cx="8725989" cy="1200329"/>
          </a:xfrm>
          <a:prstGeom prst="rect">
            <a:avLst/>
          </a:prstGeom>
          <a:noFill/>
        </p:spPr>
        <p:txBody>
          <a:bodyPr wrap="square" rtlCol="0">
            <a:spAutoFit/>
          </a:bodyPr>
          <a:lstStyle/>
          <a:p>
            <a:pPr algn="ctr"/>
            <a:r>
              <a:rPr lang="en-GB" sz="3600" b="1" dirty="0">
                <a:solidFill>
                  <a:schemeClr val="accent2">
                    <a:lumMod val="75000"/>
                  </a:schemeClr>
                </a:solidFill>
                <a:latin typeface="Comic Sans MS" panose="030F0702030302020204" pitchFamily="66" charset="0"/>
              </a:rPr>
              <a:t>What does a Year </a:t>
            </a:r>
            <a:r>
              <a:rPr lang="en-GB" sz="3600" b="1" dirty="0" smtClean="0">
                <a:solidFill>
                  <a:schemeClr val="accent2">
                    <a:lumMod val="75000"/>
                  </a:schemeClr>
                </a:solidFill>
                <a:latin typeface="Comic Sans MS" panose="030F0702030302020204" pitchFamily="66" charset="0"/>
              </a:rPr>
              <a:t>One </a:t>
            </a:r>
            <a:r>
              <a:rPr lang="en-GB" sz="3600" b="1" dirty="0">
                <a:solidFill>
                  <a:schemeClr val="accent2">
                    <a:lumMod val="75000"/>
                  </a:schemeClr>
                </a:solidFill>
                <a:latin typeface="Comic Sans MS" panose="030F0702030302020204" pitchFamily="66" charset="0"/>
              </a:rPr>
              <a:t>learner look like in </a:t>
            </a:r>
            <a:r>
              <a:rPr lang="en-GB" sz="3600" b="1" dirty="0" smtClean="0">
                <a:solidFill>
                  <a:schemeClr val="accent2">
                    <a:lumMod val="75000"/>
                  </a:schemeClr>
                </a:solidFill>
                <a:latin typeface="Comic Sans MS" panose="030F0702030302020204" pitchFamily="66" charset="0"/>
              </a:rPr>
              <a:t>English/Phonics?</a:t>
            </a:r>
            <a:endParaRPr lang="en-GB" sz="3600" b="1" dirty="0">
              <a:solidFill>
                <a:schemeClr val="accent2">
                  <a:lumMod val="75000"/>
                </a:schemeClr>
              </a:solidFill>
              <a:latin typeface="Comic Sans MS" panose="030F0702030302020204" pitchFamily="66" charset="0"/>
            </a:endParaRPr>
          </a:p>
        </p:txBody>
      </p:sp>
      <p:sp>
        <p:nvSpPr>
          <p:cNvPr id="3" name="TextBox 2"/>
          <p:cNvSpPr txBox="1"/>
          <p:nvPr/>
        </p:nvSpPr>
        <p:spPr>
          <a:xfrm>
            <a:off x="731518" y="1566090"/>
            <a:ext cx="10032276" cy="3693319"/>
          </a:xfrm>
          <a:prstGeom prst="rect">
            <a:avLst/>
          </a:prstGeom>
          <a:noFill/>
        </p:spPr>
        <p:txBody>
          <a:bodyPr wrap="square" rtlCol="0">
            <a:spAutoFit/>
          </a:bodyPr>
          <a:lstStyle/>
          <a:p>
            <a:pPr>
              <a:spcAft>
                <a:spcPts val="0"/>
              </a:spcAft>
            </a:pPr>
            <a:r>
              <a:rPr lang="en-GB" sz="2600" dirty="0">
                <a:latin typeface="Comic Sans MS" panose="030F0702030302020204" pitchFamily="66" charset="0"/>
                <a:ea typeface="Calibri" panose="020F0502020204030204" pitchFamily="34" charset="0"/>
                <a:cs typeface="Times New Roman" panose="02020603050405020304" pitchFamily="18" charset="0"/>
              </a:rPr>
              <a:t>In </a:t>
            </a:r>
            <a:r>
              <a:rPr lang="en-GB" sz="2600" dirty="0" smtClean="0">
                <a:latin typeface="Comic Sans MS" panose="030F0702030302020204" pitchFamily="66" charset="0"/>
                <a:ea typeface="Calibri" panose="020F0502020204030204" pitchFamily="34" charset="0"/>
                <a:cs typeface="Times New Roman" panose="02020603050405020304" pitchFamily="18" charset="0"/>
              </a:rPr>
              <a:t>Phonics </a:t>
            </a:r>
            <a:r>
              <a:rPr lang="en-GB" sz="2600" dirty="0">
                <a:latin typeface="Comic Sans MS" panose="030F0702030302020204" pitchFamily="66" charset="0"/>
                <a:ea typeface="Calibri" panose="020F0502020204030204" pitchFamily="34" charset="0"/>
                <a:cs typeface="Times New Roman" panose="02020603050405020304" pitchFamily="18" charset="0"/>
              </a:rPr>
              <a:t>lessons,</a:t>
            </a:r>
            <a:r>
              <a:rPr lang="en-GB" sz="26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r>
              <a:rPr lang="en-GB" sz="2600" dirty="0">
                <a:latin typeface="Comic Sans MS" panose="030F0702030302020204" pitchFamily="66" charset="0"/>
                <a:ea typeface="Calibri" panose="020F0502020204030204" pitchFamily="34" charset="0"/>
                <a:cs typeface="Times New Roman" panose="02020603050405020304" pitchFamily="18" charset="0"/>
              </a:rPr>
              <a:t>children are taught </a:t>
            </a:r>
            <a:r>
              <a:rPr lang="en-GB" sz="2600" dirty="0" smtClean="0">
                <a:latin typeface="Comic Sans MS" panose="030F0702030302020204" pitchFamily="66" charset="0"/>
                <a:ea typeface="Calibri" panose="020F0502020204030204" pitchFamily="34" charset="0"/>
                <a:cs typeface="Times New Roman" panose="02020603050405020304" pitchFamily="18" charset="0"/>
              </a:rPr>
              <a:t>reading and writing skills through the Read Write </a:t>
            </a:r>
            <a:r>
              <a:rPr lang="en-GB" sz="2600" dirty="0" err="1" smtClean="0">
                <a:latin typeface="Comic Sans MS" panose="030F0702030302020204" pitchFamily="66" charset="0"/>
                <a:ea typeface="Calibri" panose="020F0502020204030204" pitchFamily="34" charset="0"/>
                <a:cs typeface="Times New Roman" panose="02020603050405020304" pitchFamily="18" charset="0"/>
              </a:rPr>
              <a:t>Inc</a:t>
            </a:r>
            <a:r>
              <a:rPr lang="en-GB" sz="2600" dirty="0" smtClean="0">
                <a:latin typeface="Comic Sans MS" panose="030F0702030302020204" pitchFamily="66" charset="0"/>
                <a:ea typeface="Calibri" panose="020F0502020204030204" pitchFamily="34" charset="0"/>
                <a:cs typeface="Times New Roman" panose="02020603050405020304" pitchFamily="18" charset="0"/>
              </a:rPr>
              <a:t> scheme. The children are taught the sounds that individual and groups of letters make, and how to blend these together to read and spell words. They will further develop these skills by learning how to write simple sentences and punctuating them correctly. By the end of Year One, children should have a good understanding of how to use spelling rules, such as adding –</a:t>
            </a:r>
            <a:r>
              <a:rPr lang="en-GB" sz="2600" dirty="0" err="1" smtClean="0">
                <a:latin typeface="Comic Sans MS" panose="030F0702030302020204" pitchFamily="66" charset="0"/>
                <a:ea typeface="Calibri" panose="020F0502020204030204" pitchFamily="34" charset="0"/>
                <a:cs typeface="Times New Roman" panose="02020603050405020304" pitchFamily="18" charset="0"/>
              </a:rPr>
              <a:t>ed</a:t>
            </a:r>
            <a:r>
              <a:rPr lang="en-GB" sz="2600" dirty="0" smtClean="0">
                <a:latin typeface="Comic Sans MS" panose="030F0702030302020204" pitchFamily="66" charset="0"/>
                <a:ea typeface="Calibri" panose="020F0502020204030204" pitchFamily="34" charset="0"/>
                <a:cs typeface="Times New Roman" panose="02020603050405020304" pitchFamily="18" charset="0"/>
              </a:rPr>
              <a:t> or –</a:t>
            </a:r>
            <a:r>
              <a:rPr lang="en-GB" sz="2600" dirty="0" err="1" smtClean="0">
                <a:latin typeface="Comic Sans MS" panose="030F0702030302020204" pitchFamily="66" charset="0"/>
                <a:ea typeface="Calibri" panose="020F0502020204030204" pitchFamily="34" charset="0"/>
                <a:cs typeface="Times New Roman" panose="02020603050405020304" pitchFamily="18" charset="0"/>
              </a:rPr>
              <a:t>ing</a:t>
            </a:r>
            <a:r>
              <a:rPr lang="en-GB" sz="2600" dirty="0" smtClean="0">
                <a:latin typeface="Comic Sans MS" panose="030F0702030302020204" pitchFamily="66" charset="0"/>
                <a:ea typeface="Calibri" panose="020F0502020204030204" pitchFamily="34" charset="0"/>
                <a:cs typeface="Times New Roman" panose="02020603050405020304" pitchFamily="18" charset="0"/>
              </a:rPr>
              <a:t> to words, as well as joining sentences with conjunctions such as </a:t>
            </a:r>
            <a:r>
              <a:rPr lang="en-GB" sz="2600" i="1" dirty="0" smtClean="0">
                <a:latin typeface="Comic Sans MS" panose="030F0702030302020204" pitchFamily="66" charset="0"/>
                <a:ea typeface="Calibri" panose="020F0502020204030204" pitchFamily="34" charset="0"/>
                <a:cs typeface="Times New Roman" panose="02020603050405020304" pitchFamily="18" charset="0"/>
              </a:rPr>
              <a:t>and.</a:t>
            </a:r>
          </a:p>
        </p:txBody>
      </p:sp>
    </p:spTree>
    <p:extLst>
      <p:ext uri="{BB962C8B-B14F-4D97-AF65-F5344CB8AC3E}">
        <p14:creationId xmlns:p14="http://schemas.microsoft.com/office/powerpoint/2010/main" val="3161229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114" y="1751962"/>
            <a:ext cx="10681063" cy="3108543"/>
          </a:xfrm>
          <a:prstGeom prst="rect">
            <a:avLst/>
          </a:prstGeom>
        </p:spPr>
        <p:txBody>
          <a:bodyPr wrap="square">
            <a:spAutoFit/>
          </a:bodyPr>
          <a:lstStyle/>
          <a:p>
            <a:pPr lvl="0"/>
            <a:r>
              <a:rPr lang="en-GB" sz="28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By the end of </a:t>
            </a:r>
            <a:r>
              <a:rPr lang="en-GB" sz="2800" dirty="0" smtClean="0">
                <a:solidFill>
                  <a:prstClr val="black"/>
                </a:solidFill>
                <a:latin typeface="Comic Sans MS" panose="030F0702030302020204" pitchFamily="66" charset="0"/>
                <a:ea typeface="Calibri" panose="020F0502020204030204" pitchFamily="34" charset="0"/>
                <a:cs typeface="Times New Roman" panose="02020603050405020304" pitchFamily="18" charset="0"/>
              </a:rPr>
              <a:t>Year One, </a:t>
            </a:r>
            <a:r>
              <a:rPr lang="en-GB" sz="28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children will talk about their mathematics using the numbers they are familiar with, applying their understanding of number, measures and shape to a greater range of problems. </a:t>
            </a:r>
            <a:r>
              <a:rPr lang="en-GB" sz="2800" dirty="0" smtClean="0">
                <a:solidFill>
                  <a:prstClr val="black"/>
                </a:solidFill>
                <a:latin typeface="Comic Sans MS" panose="030F0702030302020204" pitchFamily="66" charset="0"/>
                <a:ea typeface="Calibri" panose="020F0502020204030204" pitchFamily="34" charset="0"/>
                <a:cs typeface="Times New Roman" panose="02020603050405020304" pitchFamily="18" charset="0"/>
              </a:rPr>
              <a:t>Children </a:t>
            </a:r>
            <a:r>
              <a:rPr lang="en-GB" sz="28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will be expected to prove their thinking through pictures, jottings and conversations. They will be encouraged to </a:t>
            </a:r>
            <a:r>
              <a:rPr lang="en-GB" sz="2800" dirty="0" smtClean="0">
                <a:solidFill>
                  <a:prstClr val="black"/>
                </a:solidFill>
                <a:latin typeface="Comic Sans MS" panose="030F0702030302020204" pitchFamily="66" charset="0"/>
                <a:ea typeface="Calibri" panose="020F0502020204030204" pitchFamily="34" charset="0"/>
                <a:cs typeface="Times New Roman" panose="02020603050405020304" pitchFamily="18" charset="0"/>
              </a:rPr>
              <a:t>use concrete manipulatives to help them solve problems and build their understanding of number. </a:t>
            </a:r>
            <a:endParaRPr lang="en-GB" sz="2400" dirty="0">
              <a:solidFill>
                <a:prstClr val="black"/>
              </a:solidFill>
              <a:latin typeface="Comic Sans MS" panose="030F0702030302020204" pitchFamily="66" charset="0"/>
              <a:ea typeface="Calibri" panose="020F0502020204030204" pitchFamily="34" charset="0"/>
              <a:cs typeface="Times New Roman" panose="02020603050405020304" pitchFamily="18" charset="0"/>
            </a:endParaRPr>
          </a:p>
        </p:txBody>
      </p:sp>
      <p:sp>
        <p:nvSpPr>
          <p:cNvPr id="3" name="Rectangle 2"/>
          <p:cNvSpPr/>
          <p:nvPr/>
        </p:nvSpPr>
        <p:spPr>
          <a:xfrm>
            <a:off x="1547949" y="307705"/>
            <a:ext cx="8564880" cy="1200329"/>
          </a:xfrm>
          <a:prstGeom prst="rect">
            <a:avLst/>
          </a:prstGeom>
        </p:spPr>
        <p:txBody>
          <a:bodyPr wrap="square">
            <a:spAutoFit/>
          </a:bodyPr>
          <a:lstStyle/>
          <a:p>
            <a:pPr lvl="0" algn="ctr"/>
            <a:r>
              <a:rPr lang="en-GB" sz="3600" b="1" dirty="0">
                <a:solidFill>
                  <a:schemeClr val="accent2">
                    <a:lumMod val="75000"/>
                  </a:schemeClr>
                </a:solidFill>
                <a:latin typeface="Comic Sans MS" panose="030F0702030302020204" pitchFamily="66" charset="0"/>
              </a:rPr>
              <a:t>What does a Year </a:t>
            </a:r>
            <a:r>
              <a:rPr lang="en-GB" sz="3600" b="1" dirty="0" smtClean="0">
                <a:solidFill>
                  <a:schemeClr val="accent2">
                    <a:lumMod val="75000"/>
                  </a:schemeClr>
                </a:solidFill>
                <a:latin typeface="Comic Sans MS" panose="030F0702030302020204" pitchFamily="66" charset="0"/>
              </a:rPr>
              <a:t>One </a:t>
            </a:r>
            <a:r>
              <a:rPr lang="en-GB" sz="3600" b="1" dirty="0">
                <a:solidFill>
                  <a:schemeClr val="accent2">
                    <a:lumMod val="75000"/>
                  </a:schemeClr>
                </a:solidFill>
                <a:latin typeface="Comic Sans MS" panose="030F0702030302020204" pitchFamily="66" charset="0"/>
              </a:rPr>
              <a:t>learner look like in Maths?</a:t>
            </a:r>
          </a:p>
        </p:txBody>
      </p:sp>
    </p:spTree>
    <p:extLst>
      <p:ext uri="{BB962C8B-B14F-4D97-AF65-F5344CB8AC3E}">
        <p14:creationId xmlns:p14="http://schemas.microsoft.com/office/powerpoint/2010/main" val="1182737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406" y="-104503"/>
            <a:ext cx="8596668" cy="1320800"/>
          </a:xfrm>
        </p:spPr>
        <p:txBody>
          <a:bodyPr>
            <a:noAutofit/>
          </a:bodyPr>
          <a:lstStyle/>
          <a:p>
            <a:pPr algn="ctr"/>
            <a:r>
              <a:rPr lang="en-GB" sz="3600" cap="none" dirty="0" smtClean="0">
                <a:solidFill>
                  <a:schemeClr val="accent2">
                    <a:lumMod val="50000"/>
                  </a:schemeClr>
                </a:solidFill>
                <a:latin typeface="Comic Sans MS" panose="030F0702030302020204" pitchFamily="66" charset="0"/>
              </a:rPr>
              <a:t>Statutory assessments: </a:t>
            </a:r>
            <a:br>
              <a:rPr lang="en-GB" sz="3600" cap="none" dirty="0" smtClean="0">
                <a:solidFill>
                  <a:schemeClr val="accent2">
                    <a:lumMod val="50000"/>
                  </a:schemeClr>
                </a:solidFill>
                <a:latin typeface="Comic Sans MS" panose="030F0702030302020204" pitchFamily="66" charset="0"/>
              </a:rPr>
            </a:br>
            <a:r>
              <a:rPr lang="en-GB" sz="3600" cap="none" dirty="0" smtClean="0">
                <a:solidFill>
                  <a:schemeClr val="accent2">
                    <a:lumMod val="50000"/>
                  </a:schemeClr>
                </a:solidFill>
                <a:latin typeface="Comic Sans MS" panose="030F0702030302020204" pitchFamily="66" charset="0"/>
              </a:rPr>
              <a:t>Phonics screening. </a:t>
            </a:r>
            <a:endParaRPr lang="en-GB" sz="3600" cap="none" dirty="0">
              <a:solidFill>
                <a:schemeClr val="accent2">
                  <a:lumMod val="50000"/>
                </a:schemeClr>
              </a:solidFill>
              <a:latin typeface="Comic Sans MS" panose="030F0702030302020204" pitchFamily="66" charset="0"/>
            </a:endParaRPr>
          </a:p>
        </p:txBody>
      </p:sp>
      <p:sp>
        <p:nvSpPr>
          <p:cNvPr id="3" name="TextBox 2"/>
          <p:cNvSpPr txBox="1"/>
          <p:nvPr/>
        </p:nvSpPr>
        <p:spPr>
          <a:xfrm>
            <a:off x="655386" y="912421"/>
            <a:ext cx="10927014" cy="4893647"/>
          </a:xfrm>
          <a:prstGeom prst="rect">
            <a:avLst/>
          </a:prstGeom>
          <a:noFill/>
        </p:spPr>
        <p:txBody>
          <a:bodyPr wrap="square" rtlCol="0">
            <a:spAutoFit/>
          </a:bodyPr>
          <a:lstStyle/>
          <a:p>
            <a:r>
              <a:rPr lang="en-GB" sz="2400" dirty="0" smtClean="0">
                <a:latin typeface="Comic Sans MS" panose="030F0702030302020204" pitchFamily="66" charset="0"/>
              </a:rPr>
              <a:t>Each year, children in Year One are assessed on their phonic knowledge. This will take place in the Summer Term. </a:t>
            </a:r>
          </a:p>
          <a:p>
            <a:endParaRPr lang="en-GB" sz="2400" dirty="0" smtClean="0">
              <a:latin typeface="Comic Sans MS" panose="030F0702030302020204" pitchFamily="66" charset="0"/>
            </a:endParaRPr>
          </a:p>
          <a:p>
            <a:r>
              <a:rPr lang="en-GB" sz="2400" dirty="0" smtClean="0">
                <a:latin typeface="Comic Sans MS" panose="030F0702030302020204" pitchFamily="66" charset="0"/>
              </a:rPr>
              <a:t>How </a:t>
            </a:r>
            <a:r>
              <a:rPr lang="en-GB" sz="2400" dirty="0">
                <a:latin typeface="Comic Sans MS" panose="030F0702030302020204" pitchFamily="66" charset="0"/>
              </a:rPr>
              <a:t>does the check work? </a:t>
            </a:r>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pPr marL="457200" indent="-457200">
              <a:buClr>
                <a:schemeClr val="accent2">
                  <a:lumMod val="75000"/>
                </a:schemeClr>
              </a:buClr>
              <a:buFont typeface="Wingdings" panose="05000000000000000000" pitchFamily="2" charset="2"/>
              <a:buChar char="Ø"/>
            </a:pPr>
            <a:r>
              <a:rPr lang="en-GB" sz="2400" dirty="0">
                <a:latin typeface="Comic Sans MS" panose="030F0702030302020204" pitchFamily="66" charset="0"/>
              </a:rPr>
              <a:t>Your child will sit with a teacher he or she knows and be asked to read 40 words aloud</a:t>
            </a:r>
            <a:r>
              <a:rPr lang="en-GB" sz="2400" dirty="0" smtClean="0">
                <a:latin typeface="Comic Sans MS" panose="030F0702030302020204" pitchFamily="66" charset="0"/>
              </a:rPr>
              <a:t>.</a:t>
            </a:r>
            <a:endParaRPr lang="en-GB" sz="2400" dirty="0">
              <a:latin typeface="Comic Sans MS" panose="030F0702030302020204" pitchFamily="66" charset="0"/>
            </a:endParaRPr>
          </a:p>
          <a:p>
            <a:pPr marL="457200" indent="-457200">
              <a:buClr>
                <a:schemeClr val="accent2">
                  <a:lumMod val="75000"/>
                </a:schemeClr>
              </a:buClr>
              <a:buFont typeface="Wingdings" panose="05000000000000000000" pitchFamily="2" charset="2"/>
              <a:buChar char="Ø"/>
            </a:pPr>
            <a:r>
              <a:rPr lang="en-GB" sz="2400" dirty="0">
                <a:latin typeface="Comic Sans MS" panose="030F0702030302020204" pitchFamily="66" charset="0"/>
              </a:rPr>
              <a:t>Your child may have read some of the words before, while others will be completely new. </a:t>
            </a:r>
            <a:endParaRPr lang="en-GB" sz="2400" dirty="0" smtClean="0">
              <a:latin typeface="Comic Sans MS" panose="030F0702030302020204" pitchFamily="66" charset="0"/>
            </a:endParaRPr>
          </a:p>
          <a:p>
            <a:pPr marL="457200" indent="-457200">
              <a:buClr>
                <a:schemeClr val="accent2">
                  <a:lumMod val="75000"/>
                </a:schemeClr>
              </a:buClr>
              <a:buFont typeface="Wingdings" panose="05000000000000000000" pitchFamily="2" charset="2"/>
              <a:buChar char="Ø"/>
            </a:pPr>
            <a:r>
              <a:rPr lang="en-GB" sz="2400" dirty="0">
                <a:latin typeface="Comic Sans MS" panose="030F0702030302020204" pitchFamily="66" charset="0"/>
              </a:rPr>
              <a:t>The check normally takes just a few minutes to complete and there is no time limit. If your child is struggling, the teacher will stop the check. The check is carefully designed not to be stressful for your child.</a:t>
            </a:r>
          </a:p>
          <a:p>
            <a:pPr marL="457200" indent="-457200">
              <a:buClr>
                <a:schemeClr val="accent2">
                  <a:lumMod val="75000"/>
                </a:schemeClr>
              </a:buClr>
              <a:buFont typeface="Wingdings" panose="05000000000000000000" pitchFamily="2" charset="2"/>
              <a:buChar char="Ø"/>
            </a:pPr>
            <a:endParaRPr lang="en-GB" sz="2400" dirty="0">
              <a:latin typeface="Comic Sans MS" panose="030F0702030302020204" pitchFamily="66" charset="0"/>
            </a:endParaRPr>
          </a:p>
        </p:txBody>
      </p:sp>
    </p:spTree>
    <p:extLst>
      <p:ext uri="{BB962C8B-B14F-4D97-AF65-F5344CB8AC3E}">
        <p14:creationId xmlns:p14="http://schemas.microsoft.com/office/powerpoint/2010/main" val="1432247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343540" y="357447"/>
            <a:ext cx="8376513" cy="857399"/>
          </a:xfrm>
        </p:spPr>
        <p:txBody>
          <a:bodyPr>
            <a:noAutofit/>
          </a:bodyPr>
          <a:lstStyle/>
          <a:p>
            <a:pPr algn="ctr"/>
            <a:r>
              <a:rPr lang="en-GB" b="1" cap="none" dirty="0">
                <a:solidFill>
                  <a:schemeClr val="accent2">
                    <a:lumMod val="75000"/>
                  </a:schemeClr>
                </a:solidFill>
                <a:latin typeface="Comic Sans MS" panose="030F0702030302020204" pitchFamily="66" charset="0"/>
              </a:rPr>
              <a:t>Home Learning Expectations - Reading</a:t>
            </a:r>
            <a:endParaRPr lang="en-US" altLang="en-US" sz="4400" b="1" cap="none" dirty="0">
              <a:solidFill>
                <a:schemeClr val="accent2">
                  <a:lumMod val="75000"/>
                </a:schemeClr>
              </a:solidFill>
              <a:latin typeface="Comic Sans MS" panose="030F0702030302020204" pitchFamily="66" charset="0"/>
            </a:endParaRPr>
          </a:p>
        </p:txBody>
      </p:sp>
      <p:sp>
        <p:nvSpPr>
          <p:cNvPr id="7" name="Content Placeholder 2"/>
          <p:cNvSpPr>
            <a:spLocks noGrp="1"/>
          </p:cNvSpPr>
          <p:nvPr>
            <p:ph idx="1"/>
          </p:nvPr>
        </p:nvSpPr>
        <p:spPr>
          <a:xfrm>
            <a:off x="470239" y="1058094"/>
            <a:ext cx="9679599" cy="4963884"/>
          </a:xfrm>
        </p:spPr>
        <p:txBody>
          <a:bodyPr>
            <a:normAutofit/>
          </a:bodyPr>
          <a:lstStyle/>
          <a:p>
            <a:pPr>
              <a:buClr>
                <a:schemeClr val="accent2">
                  <a:lumMod val="75000"/>
                </a:schemeClr>
              </a:buClr>
              <a:buSzPct val="100000"/>
              <a:buFont typeface="Wingdings" panose="05000000000000000000" pitchFamily="2" charset="2"/>
              <a:buChar char="Ø"/>
            </a:pPr>
            <a:r>
              <a:rPr lang="en-GB" sz="2400" cap="none" dirty="0" smtClean="0">
                <a:solidFill>
                  <a:schemeClr val="tx1"/>
                </a:solidFill>
                <a:latin typeface="Comic Sans MS" panose="030F0702030302020204" pitchFamily="66" charset="0"/>
              </a:rPr>
              <a:t>The </a:t>
            </a:r>
            <a:r>
              <a:rPr lang="en-GB" sz="2400" cap="none" dirty="0">
                <a:solidFill>
                  <a:schemeClr val="tx1"/>
                </a:solidFill>
                <a:latin typeface="Comic Sans MS" panose="030F0702030302020204" pitchFamily="66" charset="0"/>
              </a:rPr>
              <a:t>expectation is that your child reads to an adult </a:t>
            </a:r>
            <a:r>
              <a:rPr lang="en-GB" sz="2400" cap="none" dirty="0" smtClean="0">
                <a:solidFill>
                  <a:schemeClr val="tx1"/>
                </a:solidFill>
                <a:latin typeface="Comic Sans MS" panose="030F0702030302020204" pitchFamily="66" charset="0"/>
              </a:rPr>
              <a:t>each day for approximately 10 minutes</a:t>
            </a:r>
            <a:r>
              <a:rPr lang="en-GB" sz="2400" cap="none" dirty="0">
                <a:solidFill>
                  <a:schemeClr val="tx1"/>
                </a:solidFill>
                <a:latin typeface="Comic Sans MS" panose="030F0702030302020204" pitchFamily="66" charset="0"/>
              </a:rPr>
              <a:t>. </a:t>
            </a:r>
          </a:p>
          <a:p>
            <a:pPr>
              <a:buClr>
                <a:schemeClr val="accent2">
                  <a:lumMod val="75000"/>
                </a:schemeClr>
              </a:buClr>
              <a:buSzPct val="100000"/>
              <a:buFont typeface="Wingdings" panose="05000000000000000000" pitchFamily="2" charset="2"/>
              <a:buChar char="Ø"/>
            </a:pPr>
            <a:r>
              <a:rPr lang="en-GB" sz="2400" cap="none" dirty="0">
                <a:solidFill>
                  <a:schemeClr val="tx1"/>
                </a:solidFill>
                <a:latin typeface="Comic Sans MS" panose="030F0702030302020204" pitchFamily="66" charset="0"/>
              </a:rPr>
              <a:t>This needs to be recorded in the Reading Record and signed by and adult. Any comments you make are very helpful.</a:t>
            </a:r>
          </a:p>
          <a:p>
            <a:pPr>
              <a:buClr>
                <a:schemeClr val="accent2">
                  <a:lumMod val="75000"/>
                </a:schemeClr>
              </a:buClr>
              <a:buSzPct val="100000"/>
              <a:buFont typeface="Wingdings" panose="05000000000000000000" pitchFamily="2" charset="2"/>
              <a:buChar char="Ø"/>
            </a:pPr>
            <a:r>
              <a:rPr lang="en-GB" sz="2400" cap="none" dirty="0" smtClean="0">
                <a:solidFill>
                  <a:schemeClr val="tx1"/>
                </a:solidFill>
                <a:latin typeface="Comic Sans MS" panose="030F0702030302020204" pitchFamily="66" charset="0"/>
              </a:rPr>
              <a:t>The children will bring home a copy of the text from their RWI group as well as another book at the same level. They will also have the opportunity to bring home a library book of their choice, if they wish,</a:t>
            </a:r>
            <a:endParaRPr lang="en-GB" sz="2400" cap="none"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42845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141" y="-391887"/>
            <a:ext cx="7790391" cy="1188322"/>
          </a:xfrm>
        </p:spPr>
        <p:txBody>
          <a:bodyPr>
            <a:noAutofit/>
          </a:bodyPr>
          <a:lstStyle/>
          <a:p>
            <a:r>
              <a:rPr lang="en-GB" sz="3600" cap="none" dirty="0" smtClean="0">
                <a:solidFill>
                  <a:schemeClr val="accent2">
                    <a:lumMod val="75000"/>
                  </a:schemeClr>
                </a:solidFill>
                <a:latin typeface="Comic Sans MS" panose="030F0702030302020204" pitchFamily="66" charset="0"/>
              </a:rPr>
              <a:t>Home learning – Maths and spelling.</a:t>
            </a:r>
            <a:endParaRPr lang="en-GB" sz="3600" cap="none" dirty="0">
              <a:solidFill>
                <a:schemeClr val="accent2">
                  <a:lumMod val="75000"/>
                </a:schemeClr>
              </a:solidFill>
              <a:latin typeface="Comic Sans MS" panose="030F0702030302020204" pitchFamily="66" charset="0"/>
            </a:endParaRPr>
          </a:p>
        </p:txBody>
      </p:sp>
      <p:sp>
        <p:nvSpPr>
          <p:cNvPr id="3" name="Text Placeholder 2"/>
          <p:cNvSpPr>
            <a:spLocks noGrp="1"/>
          </p:cNvSpPr>
          <p:nvPr>
            <p:ph type="body" idx="1"/>
          </p:nvPr>
        </p:nvSpPr>
        <p:spPr>
          <a:xfrm>
            <a:off x="515982" y="953190"/>
            <a:ext cx="10394707" cy="1639614"/>
          </a:xfrm>
        </p:spPr>
        <p:txBody>
          <a:bodyPr>
            <a:noAutofit/>
          </a:bodyPr>
          <a:lstStyle/>
          <a:p>
            <a:r>
              <a:rPr lang="en-GB" sz="2800" cap="none" dirty="0" smtClean="0">
                <a:solidFill>
                  <a:schemeClr val="tx1"/>
                </a:solidFill>
                <a:latin typeface="Comic Sans MS" panose="030F0702030302020204" pitchFamily="66" charset="0"/>
              </a:rPr>
              <a:t>Home learning will be set up on Google Classroom and </a:t>
            </a:r>
            <a:r>
              <a:rPr lang="en-GB" sz="2800" cap="none" dirty="0" err="1" smtClean="0">
                <a:solidFill>
                  <a:schemeClr val="tx1"/>
                </a:solidFill>
                <a:latin typeface="Comic Sans MS" panose="030F0702030302020204" pitchFamily="66" charset="0"/>
              </a:rPr>
              <a:t>MyMaths</a:t>
            </a:r>
            <a:r>
              <a:rPr lang="en-GB" sz="2800" cap="none" dirty="0" smtClean="0">
                <a:solidFill>
                  <a:schemeClr val="tx1"/>
                </a:solidFill>
                <a:latin typeface="Comic Sans MS" panose="030F0702030302020204" pitchFamily="66" charset="0"/>
              </a:rPr>
              <a:t>. However, I will always make paper copies to send home for Year 1 children. </a:t>
            </a:r>
            <a:endParaRPr lang="en-GB" sz="2800" cap="none" dirty="0">
              <a:solidFill>
                <a:schemeClr val="tx1"/>
              </a:solidFill>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946241" y="2072302"/>
            <a:ext cx="6134100" cy="4276725"/>
          </a:xfrm>
          <a:prstGeom prst="rect">
            <a:avLst/>
          </a:prstGeom>
        </p:spPr>
      </p:pic>
    </p:spTree>
    <p:extLst>
      <p:ext uri="{BB962C8B-B14F-4D97-AF65-F5344CB8AC3E}">
        <p14:creationId xmlns:p14="http://schemas.microsoft.com/office/powerpoint/2010/main" val="30509765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994</TotalTime>
  <Words>681</Words>
  <Application>Microsoft Office PowerPoint</Application>
  <PresentationFormat>Widescreen</PresentationFormat>
  <Paragraphs>58</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Comic Sans MS</vt:lpstr>
      <vt:lpstr>Impact</vt:lpstr>
      <vt:lpstr>Times New Roman</vt:lpstr>
      <vt:lpstr>Wingdings</vt:lpstr>
      <vt:lpstr>Main Event</vt:lpstr>
      <vt:lpstr>Welcome to Year One </vt:lpstr>
      <vt:lpstr>PowerPoint Presentation</vt:lpstr>
      <vt:lpstr>PowerPoint Presentation</vt:lpstr>
      <vt:lpstr>PowerPoint Presentation</vt:lpstr>
      <vt:lpstr>PowerPoint Presentation</vt:lpstr>
      <vt:lpstr>PowerPoint Presentation</vt:lpstr>
      <vt:lpstr>Statutory assessments:  Phonics screening. </vt:lpstr>
      <vt:lpstr>Home Learning Expectations - Reading</vt:lpstr>
      <vt:lpstr>Home learning – Maths and spelling.</vt:lpstr>
      <vt:lpstr>PowerPoint Presentation</vt:lpstr>
      <vt:lpstr>Behaviour and Expectations</vt:lpstr>
      <vt:lpstr>Additional Information</vt:lpstr>
      <vt:lpstr>Medical needs</vt:lpstr>
      <vt:lpstr>PowerPoint Presentation</vt:lpstr>
      <vt:lpstr>PowerPoint Presentation</vt:lpstr>
      <vt:lpstr>Website – Class Pages</vt:lpstr>
      <vt:lpstr>Finally…</vt:lpstr>
    </vt:vector>
  </TitlesOfParts>
  <Company>HfL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dc:title>
  <dc:creator>Melissa Dear</dc:creator>
  <cp:lastModifiedBy>Fiyona Joseph</cp:lastModifiedBy>
  <cp:revision>62</cp:revision>
  <dcterms:created xsi:type="dcterms:W3CDTF">2016-09-20T13:59:42Z</dcterms:created>
  <dcterms:modified xsi:type="dcterms:W3CDTF">2023-09-08T15:05:21Z</dcterms:modified>
</cp:coreProperties>
</file>