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1"/>
  </p:sldMasterIdLst>
  <p:notesMasterIdLst>
    <p:notesMasterId r:id="rId16"/>
  </p:notesMasterIdLst>
  <p:handoutMasterIdLst>
    <p:handoutMasterId r:id="rId17"/>
  </p:handoutMasterIdLst>
  <p:sldIdLst>
    <p:sldId id="304" r:id="rId2"/>
    <p:sldId id="282" r:id="rId3"/>
    <p:sldId id="283" r:id="rId4"/>
    <p:sldId id="280" r:id="rId5"/>
    <p:sldId id="295" r:id="rId6"/>
    <p:sldId id="291" r:id="rId7"/>
    <p:sldId id="300" r:id="rId8"/>
    <p:sldId id="299" r:id="rId9"/>
    <p:sldId id="286" r:id="rId10"/>
    <p:sldId id="303" r:id="rId11"/>
    <p:sldId id="305" r:id="rId12"/>
    <p:sldId id="298" r:id="rId13"/>
    <p:sldId id="310" r:id="rId14"/>
    <p:sldId id="311" r:id="rId15"/>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FFFF"/>
    <a:srgbClr val="FFCC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19" autoAdjust="0"/>
    <p:restoredTop sz="94569"/>
  </p:normalViewPr>
  <p:slideViewPr>
    <p:cSldViewPr snapToGrid="0" snapToObjects="1">
      <p:cViewPr varScale="1">
        <p:scale>
          <a:sx n="65" d="100"/>
          <a:sy n="65" d="100"/>
        </p:scale>
        <p:origin x="772" y="4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C31A2BA-E7A3-491E-AE17-52893A34CEEF}" type="datetimeFigureOut">
              <a:rPr lang="en-GB" smtClean="0"/>
              <a:t>30/06/2024</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B9598A90-9E97-4BF8-AF2A-053B5395AAD1}" type="slidenum">
              <a:rPr lang="en-GB" smtClean="0"/>
              <a:t>‹#›</a:t>
            </a:fld>
            <a:endParaRPr lang="en-GB"/>
          </a:p>
        </p:txBody>
      </p:sp>
    </p:spTree>
    <p:extLst>
      <p:ext uri="{BB962C8B-B14F-4D97-AF65-F5344CB8AC3E}">
        <p14:creationId xmlns:p14="http://schemas.microsoft.com/office/powerpoint/2010/main" val="1171152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8CC666B-2DF1-FF44-912A-25F365023283}" type="datetimeFigureOut">
              <a:rPr lang="en-US" smtClean="0"/>
              <a:t>6/30/2024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1058A08-88FA-8E41-B3E0-2BFE02756FAC}" type="slidenum">
              <a:rPr lang="en-US" smtClean="0"/>
              <a:t>‹#›</a:t>
            </a:fld>
            <a:endParaRPr lang="en-US"/>
          </a:p>
        </p:txBody>
      </p:sp>
    </p:spTree>
    <p:extLst>
      <p:ext uri="{BB962C8B-B14F-4D97-AF65-F5344CB8AC3E}">
        <p14:creationId xmlns:p14="http://schemas.microsoft.com/office/powerpoint/2010/main" val="1451860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BF584E63-712D-8945-B940-F67C0D1975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203B506-4A85-F249-B0C0-BDF594E1248D}" type="slidenum">
              <a:rPr lang="en-US" altLang="en-US" smtClean="0"/>
              <a:pPr/>
              <a:t>1</a:t>
            </a:fld>
            <a:endParaRPr lang="en-US" altLang="en-US"/>
          </a:p>
        </p:txBody>
      </p:sp>
      <p:sp>
        <p:nvSpPr>
          <p:cNvPr id="21506" name="Rectangle 2">
            <a:extLst>
              <a:ext uri="{FF2B5EF4-FFF2-40B4-BE49-F238E27FC236}">
                <a16:creationId xmlns:a16="http://schemas.microsoft.com/office/drawing/2014/main" id="{CB5F099E-6F41-3147-91AC-719D8539D87F}"/>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9CB8B8B4-41B6-A04C-9917-5C7FADC977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1095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058A08-88FA-8E41-B3E0-2BFE02756FAC}" type="slidenum">
              <a:rPr lang="en-US" smtClean="0"/>
              <a:t>9</a:t>
            </a:fld>
            <a:endParaRPr lang="en-US"/>
          </a:p>
        </p:txBody>
      </p:sp>
    </p:spTree>
    <p:extLst>
      <p:ext uri="{BB962C8B-B14F-4D97-AF65-F5344CB8AC3E}">
        <p14:creationId xmlns:p14="http://schemas.microsoft.com/office/powerpoint/2010/main" val="970764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EA0C0817-A112-4847-8014-A94B7D2A4EA3}" type="datetime1">
              <a:rPr lang="en-US" smtClean="0"/>
              <a:t>6/30/2024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34B7E4EF-A1BD-40F4-AB7B-04F084DD991D}" type="slidenum">
              <a:rPr lang="en-US" smtClean="0"/>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60525641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6/30/2024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4086318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6/30/2024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7749322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6/30/2024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9764209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6FA2B21-3FCD-4721-B95C-427943F61125}" type="datetime1">
              <a:rPr lang="en-US" smtClean="0"/>
              <a:t>6/30/2024</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34B7E4EF-A1BD-40F4-AB7B-04F084DD991D}"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81816933"/>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FA2B21-3FCD-4721-B95C-427943F61125}" type="datetime1">
              <a:rPr lang="en-US" smtClean="0"/>
              <a:t>6/30/2024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5264452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FA2B21-3FCD-4721-B95C-427943F61125}" type="datetime1">
              <a:rPr lang="en-US" smtClean="0"/>
              <a:t>6/30/2024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57113198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FA2B21-3FCD-4721-B95C-427943F61125}" type="datetime1">
              <a:rPr lang="en-US" smtClean="0"/>
              <a:t>6/30/2024</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0907225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A2B21-3FCD-4721-B95C-427943F61125}" type="datetime1">
              <a:rPr lang="en-US" smtClean="0"/>
              <a:t>6/30/2024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202005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6FA2B21-3FCD-4721-B95C-427943F61125}" type="datetime1">
              <a:rPr lang="en-US" smtClean="0"/>
              <a:t>6/30/2024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4B7E4EF-A1BD-40F4-AB7B-04F084DD991D}"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008596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6FA2B21-3FCD-4721-B95C-427943F61125}" type="datetime1">
              <a:rPr lang="en-US" smtClean="0"/>
              <a:t>6/30/2024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4B7E4EF-A1BD-40F4-AB7B-04F084DD991D}"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7326466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6FA2B21-3FCD-4721-B95C-427943F61125}" type="datetime1">
              <a:rPr lang="en-US" smtClean="0"/>
              <a:t>6/30/2024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34B7E4EF-A1BD-40F4-AB7B-04F084DD991D}"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0012777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google.co.uk/url?sa=i&amp;rct=j&amp;q=&amp;esrc=s&amp;source=images&amp;cd=&amp;ved=2ahUKEwiZ89i6yKrjAhVRqxoKHStJCxQQjRx6BAgBEAU&amp;url=https://www.stherberts.oldham.sch.uk/read-write-inc&amp;psig=AOvVaw0aTLUbjMV3rKey9gmpHOpZ&amp;ust=1562855460084956"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hyperlink" Target="http://www.hertfordshire.gov.uk/freeschoolmeal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mailto:fob@birchwoodavenue.herts.sch.uk"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1D2F65-5B9C-444C-BCBF-67503E7413F0}"/>
              </a:ext>
            </a:extLst>
          </p:cNvPr>
          <p:cNvSpPr>
            <a:spLocks noGrp="1"/>
          </p:cNvSpPr>
          <p:nvPr>
            <p:ph type="ctrTitle"/>
          </p:nvPr>
        </p:nvSpPr>
        <p:spPr>
          <a:xfrm>
            <a:off x="2557781" y="4319970"/>
            <a:ext cx="7076364" cy="1497984"/>
          </a:xfrm>
        </p:spPr>
        <p:txBody>
          <a:bodyPr anchor="ctr">
            <a:normAutofit/>
          </a:bodyPr>
          <a:lstStyle/>
          <a:p>
            <a:r>
              <a:rPr lang="en-US" sz="3600" b="1" cap="none" dirty="0">
                <a:latin typeface="Calibri" panose="020F0502020204030204" pitchFamily="34" charset="0"/>
                <a:ea typeface="Tahoma" panose="020B0604030504040204" pitchFamily="34" charset="0"/>
                <a:cs typeface="Calibri" panose="020F0502020204030204" pitchFamily="34" charset="0"/>
              </a:rPr>
              <a:t>Welcome to Birchwood Avenue Primary School</a:t>
            </a:r>
          </a:p>
        </p:txBody>
      </p:sp>
      <p:sp>
        <p:nvSpPr>
          <p:cNvPr id="3" name="Subtitle 2">
            <a:extLst>
              <a:ext uri="{FF2B5EF4-FFF2-40B4-BE49-F238E27FC236}">
                <a16:creationId xmlns:a16="http://schemas.microsoft.com/office/drawing/2014/main" id="{CC5B3F50-1813-9348-A0DF-1D66B2048C5F}"/>
              </a:ext>
            </a:extLst>
          </p:cNvPr>
          <p:cNvSpPr>
            <a:spLocks noGrp="1"/>
          </p:cNvSpPr>
          <p:nvPr>
            <p:ph type="subTitle" idx="1"/>
          </p:nvPr>
        </p:nvSpPr>
        <p:spPr>
          <a:xfrm>
            <a:off x="2843427" y="5615251"/>
            <a:ext cx="6505071" cy="405405"/>
          </a:xfrm>
        </p:spPr>
        <p:txBody>
          <a:bodyPr>
            <a:normAutofit lnSpcReduction="10000"/>
          </a:bodyPr>
          <a:lstStyle/>
          <a:p>
            <a:r>
              <a:rPr lang="en-US" sz="2000" i="1" dirty="0">
                <a:solidFill>
                  <a:srgbClr val="FF0000"/>
                </a:solidFill>
                <a:latin typeface="Calibri" panose="020F0502020204030204" pitchFamily="34" charset="0"/>
                <a:cs typeface="Calibri" panose="020F0502020204030204" pitchFamily="34" charset="0"/>
              </a:rPr>
              <a:t>Educating Hearts and Minds</a:t>
            </a:r>
          </a:p>
        </p:txBody>
      </p:sp>
      <p:pic>
        <p:nvPicPr>
          <p:cNvPr id="20484" name="Picture 6">
            <a:extLst>
              <a:ext uri="{FF2B5EF4-FFF2-40B4-BE49-F238E27FC236}">
                <a16:creationId xmlns:a16="http://schemas.microsoft.com/office/drawing/2014/main" id="{9AA32777-D775-824A-8FC5-706434F6FE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712" b="95852" l="5425" r="94575">
                        <a14:foregroundMark x1="8962" y1="10262" x2="12500" y2="50655"/>
                        <a14:foregroundMark x1="12500" y1="50655" x2="16274" y2="63100"/>
                        <a14:foregroundMark x1="16274" y1="63100" x2="24764" y2="76201"/>
                        <a14:foregroundMark x1="24764" y1="76201" x2="50708" y2="92576"/>
                        <a14:foregroundMark x1="50708" y1="92576" x2="61085" y2="84279"/>
                        <a14:foregroundMark x1="61085" y1="84279" x2="84906" y2="50655"/>
                        <a14:foregroundMark x1="84906" y1="50655" x2="87972" y2="13100"/>
                        <a14:foregroundMark x1="87972" y1="13100" x2="70755" y2="3712"/>
                        <a14:foregroundMark x1="70755" y1="3712" x2="32547" y2="12227"/>
                        <a14:foregroundMark x1="32547" y1="12227" x2="8491" y2="10262"/>
                        <a14:foregroundMark x1="41745" y1="70742" x2="68632" y2="19214"/>
                        <a14:foregroundMark x1="30425" y1="62664" x2="31604" y2="30568"/>
                        <a14:foregroundMark x1="31604" y1="30568" x2="34434" y2="23144"/>
                        <a14:foregroundMark x1="24528" y1="60917" x2="13679" y2="52838"/>
                        <a14:foregroundMark x1="13679" y1="52838" x2="6840" y2="40175"/>
                        <a14:foregroundMark x1="6840" y1="40175" x2="5896" y2="3712"/>
                        <a14:foregroundMark x1="47877" y1="91921" x2="48821" y2="95852"/>
                        <a14:foregroundMark x1="94575" y1="45633" x2="90566" y2="4367"/>
                      </a14:backgroundRemoval>
                    </a14:imgEffect>
                  </a14:imgLayer>
                </a14:imgProps>
              </a:ext>
            </a:extLst>
          </a:blip>
          <a:stretch/>
        </p:blipFill>
        <p:spPr bwMode="auto">
          <a:xfrm>
            <a:off x="4312021" y="626941"/>
            <a:ext cx="3574705" cy="38645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838176"/>
      </p:ext>
    </p:extLst>
  </p:cSld>
  <p:clrMapOvr>
    <a:masterClrMapping/>
  </p:clrMapOvr>
  <mc:AlternateContent xmlns:mc="http://schemas.openxmlformats.org/markup-compatibility/2006" xmlns:p14="http://schemas.microsoft.com/office/powerpoint/2010/main">
    <mc:Choice Requires="p14">
      <p:transition spd="slow" p14:dur="2000" advTm="6343"/>
    </mc:Choice>
    <mc:Fallback xmlns="">
      <p:transition spd="slow" advTm="634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9DAF4-180A-C140-9767-8E98D16F3E88}"/>
              </a:ext>
            </a:extLst>
          </p:cNvPr>
          <p:cNvSpPr>
            <a:spLocks noGrp="1"/>
          </p:cNvSpPr>
          <p:nvPr>
            <p:ph type="title"/>
          </p:nvPr>
        </p:nvSpPr>
        <p:spPr/>
        <p:txBody>
          <a:bodyPr/>
          <a:lstStyle/>
          <a:p>
            <a:r>
              <a:rPr lang="en-US" dirty="0"/>
              <a:t>Areas of Learning</a:t>
            </a:r>
          </a:p>
        </p:txBody>
      </p:sp>
      <p:sp>
        <p:nvSpPr>
          <p:cNvPr id="3" name="Content Placeholder 2">
            <a:extLst>
              <a:ext uri="{FF2B5EF4-FFF2-40B4-BE49-F238E27FC236}">
                <a16:creationId xmlns:a16="http://schemas.microsoft.com/office/drawing/2014/main" id="{0C8E395B-7438-9A49-8334-C48B3DC086E0}"/>
              </a:ext>
            </a:extLst>
          </p:cNvPr>
          <p:cNvSpPr>
            <a:spLocks noGrp="1"/>
          </p:cNvSpPr>
          <p:nvPr>
            <p:ph idx="1"/>
          </p:nvPr>
        </p:nvSpPr>
        <p:spPr>
          <a:xfrm>
            <a:off x="1371600" y="1941342"/>
            <a:ext cx="9601200" cy="3926058"/>
          </a:xfrm>
        </p:spPr>
        <p:txBody>
          <a:bodyPr>
            <a:normAutofit fontScale="92500" lnSpcReduction="10000"/>
          </a:bodyPr>
          <a:lstStyle/>
          <a:p>
            <a:pPr marL="0" indent="0">
              <a:buNone/>
            </a:pPr>
            <a:r>
              <a:rPr lang="en-US" b="1" dirty="0"/>
              <a:t>Prime Areas</a:t>
            </a:r>
          </a:p>
          <a:p>
            <a:r>
              <a:rPr lang="en-US" dirty="0"/>
              <a:t>Communication and Language</a:t>
            </a:r>
          </a:p>
          <a:p>
            <a:r>
              <a:rPr lang="en-US" dirty="0"/>
              <a:t>Physical Development</a:t>
            </a:r>
          </a:p>
          <a:p>
            <a:r>
              <a:rPr lang="en-US" dirty="0"/>
              <a:t>Personal, Social and Emotional Development</a:t>
            </a:r>
          </a:p>
          <a:p>
            <a:endParaRPr lang="en-US" dirty="0"/>
          </a:p>
          <a:p>
            <a:pPr marL="0" indent="0">
              <a:buNone/>
            </a:pPr>
            <a:r>
              <a:rPr lang="en-US" b="1" dirty="0"/>
              <a:t>Specific Areas</a:t>
            </a:r>
          </a:p>
          <a:p>
            <a:r>
              <a:rPr lang="en-US" dirty="0"/>
              <a:t>Literacy</a:t>
            </a:r>
          </a:p>
          <a:p>
            <a:r>
              <a:rPr lang="en-US" dirty="0"/>
              <a:t>Mathematics</a:t>
            </a:r>
          </a:p>
          <a:p>
            <a:r>
              <a:rPr lang="en-US" dirty="0"/>
              <a:t>Understanding the World</a:t>
            </a:r>
          </a:p>
          <a:p>
            <a:r>
              <a:rPr lang="en-US" dirty="0"/>
              <a:t>Expressive Arts and Design</a:t>
            </a:r>
          </a:p>
        </p:txBody>
      </p:sp>
      <p:pic>
        <p:nvPicPr>
          <p:cNvPr id="3074" name="Picture 2" descr="The Early Years Foundation Stage (EYFS) – The Outdoor Pre-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7276" y="1029855"/>
            <a:ext cx="4869106" cy="4909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992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5D70F-9E5C-604E-8DE1-AF50681876B5}"/>
              </a:ext>
            </a:extLst>
          </p:cNvPr>
          <p:cNvSpPr>
            <a:spLocks noGrp="1"/>
          </p:cNvSpPr>
          <p:nvPr>
            <p:ph type="title"/>
          </p:nvPr>
        </p:nvSpPr>
        <p:spPr>
          <a:xfrm>
            <a:off x="928255" y="177800"/>
            <a:ext cx="9601200" cy="1485900"/>
          </a:xfrm>
        </p:spPr>
        <p:txBody>
          <a:bodyPr/>
          <a:lstStyle/>
          <a:p>
            <a:r>
              <a:rPr lang="en-US" dirty="0"/>
              <a:t>Effective Learning in Reception</a:t>
            </a:r>
          </a:p>
        </p:txBody>
      </p:sp>
      <p:sp>
        <p:nvSpPr>
          <p:cNvPr id="3" name="Content Placeholder 2">
            <a:extLst>
              <a:ext uri="{FF2B5EF4-FFF2-40B4-BE49-F238E27FC236}">
                <a16:creationId xmlns:a16="http://schemas.microsoft.com/office/drawing/2014/main" id="{10757F11-FD68-0740-A011-BEA5FF89A2C5}"/>
              </a:ext>
            </a:extLst>
          </p:cNvPr>
          <p:cNvSpPr>
            <a:spLocks noGrp="1"/>
          </p:cNvSpPr>
          <p:nvPr>
            <p:ph idx="1"/>
          </p:nvPr>
        </p:nvSpPr>
        <p:spPr>
          <a:xfrm>
            <a:off x="928255" y="920750"/>
            <a:ext cx="9601200" cy="3581400"/>
          </a:xfrm>
        </p:spPr>
        <p:txBody>
          <a:bodyPr>
            <a:normAutofit lnSpcReduction="10000"/>
          </a:bodyPr>
          <a:lstStyle/>
          <a:p>
            <a:r>
              <a:rPr lang="en-US" dirty="0"/>
              <a:t>The ways in which children engage with other people and their environment (</a:t>
            </a:r>
            <a:r>
              <a:rPr lang="en-US" b="1" dirty="0"/>
              <a:t>playing and exploring, active learning, and creating and thinking critically</a:t>
            </a:r>
            <a:r>
              <a:rPr lang="en-US" dirty="0"/>
              <a:t>) underpin learning and development across all areas and support the child to remain an effective and motivated learner.</a:t>
            </a:r>
          </a:p>
          <a:p>
            <a:r>
              <a:rPr lang="en-US" b="1" dirty="0"/>
              <a:t>Learning through play </a:t>
            </a:r>
            <a:r>
              <a:rPr lang="en-US" dirty="0"/>
              <a:t>is an important part of the daily routine.</a:t>
            </a:r>
          </a:p>
          <a:p>
            <a:r>
              <a:rPr lang="en-US" dirty="0"/>
              <a:t>Play is well-planned by staff to ensure children are developing their skills and knowledge across all areas of learning. </a:t>
            </a:r>
            <a:r>
              <a:rPr lang="en-US" b="1" dirty="0"/>
              <a:t>We adapt our provision </a:t>
            </a:r>
            <a:r>
              <a:rPr lang="en-US" dirty="0"/>
              <a:t>to reflect the needs and interests of the class.</a:t>
            </a:r>
          </a:p>
          <a:p>
            <a:r>
              <a:rPr lang="en-US" dirty="0"/>
              <a:t>Throughout the day there is an emphasis on language acquisition. </a:t>
            </a:r>
            <a:br>
              <a:rPr lang="en-US" dirty="0"/>
            </a:br>
            <a:r>
              <a:rPr lang="en-US" b="1" dirty="0"/>
              <a:t>Talk is vital to support learning</a:t>
            </a:r>
            <a:r>
              <a:rPr lang="en-US" dirty="0"/>
              <a:t>, and it is weaved through everything </a:t>
            </a:r>
            <a:br>
              <a:rPr lang="en-US" dirty="0"/>
            </a:br>
            <a:r>
              <a:rPr lang="en-US" dirty="0"/>
              <a:t>we do.</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2869" y="3124200"/>
            <a:ext cx="2876550" cy="3835400"/>
          </a:xfrm>
          <a:prstGeom prst="rect">
            <a:avLst/>
          </a:prstGeom>
        </p:spPr>
      </p:pic>
    </p:spTree>
    <p:extLst>
      <p:ext uri="{BB962C8B-B14F-4D97-AF65-F5344CB8AC3E}">
        <p14:creationId xmlns:p14="http://schemas.microsoft.com/office/powerpoint/2010/main" val="11381812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D6CB4-4A4C-2543-86B0-DE7E9DFA37C6}"/>
              </a:ext>
            </a:extLst>
          </p:cNvPr>
          <p:cNvSpPr>
            <a:spLocks noGrp="1"/>
          </p:cNvSpPr>
          <p:nvPr>
            <p:ph type="title"/>
          </p:nvPr>
        </p:nvSpPr>
        <p:spPr/>
        <p:txBody>
          <a:bodyPr/>
          <a:lstStyle/>
          <a:p>
            <a:r>
              <a:rPr lang="en-US" dirty="0"/>
              <a:t>Reading</a:t>
            </a:r>
          </a:p>
        </p:txBody>
      </p:sp>
      <p:sp>
        <p:nvSpPr>
          <p:cNvPr id="6" name="Content Placeholder 5">
            <a:extLst>
              <a:ext uri="{FF2B5EF4-FFF2-40B4-BE49-F238E27FC236}">
                <a16:creationId xmlns:a16="http://schemas.microsoft.com/office/drawing/2014/main" id="{EA0CE51E-B2AB-C040-989C-B2EDA22E4E82}"/>
              </a:ext>
            </a:extLst>
          </p:cNvPr>
          <p:cNvSpPr>
            <a:spLocks noGrp="1"/>
          </p:cNvSpPr>
          <p:nvPr>
            <p:ph idx="1"/>
          </p:nvPr>
        </p:nvSpPr>
        <p:spPr>
          <a:xfrm>
            <a:off x="1371600" y="2286000"/>
            <a:ext cx="2800350" cy="3581400"/>
          </a:xfrm>
        </p:spPr>
        <p:txBody>
          <a:bodyPr/>
          <a:lstStyle/>
          <a:p>
            <a:r>
              <a:rPr lang="en-GB" dirty="0"/>
              <a:t>Children in Reception use phonics to learn to read. Please help them by using letter sounds not letter names.</a:t>
            </a:r>
          </a:p>
          <a:p>
            <a:r>
              <a:rPr lang="en-GB" dirty="0"/>
              <a:t>We follow the Read, Write Inc. phonics scheme.</a:t>
            </a:r>
            <a:br>
              <a:rPr lang="en-GB" dirty="0"/>
            </a:br>
            <a:endParaRPr lang="en-GB" dirty="0"/>
          </a:p>
          <a:p>
            <a:endParaRPr lang="en-US" dirty="0"/>
          </a:p>
        </p:txBody>
      </p:sp>
      <p:pic>
        <p:nvPicPr>
          <p:cNvPr id="4" name="Picture 2" descr="Image result for read write inc phonics">
            <a:hlinkClick r:id="rId2"/>
            <a:extLst>
              <a:ext uri="{FF2B5EF4-FFF2-40B4-BE49-F238E27FC236}">
                <a16:creationId xmlns:a16="http://schemas.microsoft.com/office/drawing/2014/main" id="{0FEAFE8F-9AF7-E84E-87D5-350DAA137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399" y="1428750"/>
            <a:ext cx="7325494" cy="5168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24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2837" y="122382"/>
            <a:ext cx="9601200" cy="1485900"/>
          </a:xfrm>
        </p:spPr>
        <p:txBody>
          <a:bodyPr/>
          <a:lstStyle/>
          <a:p>
            <a:r>
              <a:rPr lang="en-GB" dirty="0"/>
              <a:t>Reading at Home</a:t>
            </a:r>
          </a:p>
        </p:txBody>
      </p:sp>
      <p:pic>
        <p:nvPicPr>
          <p:cNvPr id="4" name="Picture 2" descr="Oxford Primary on Twitter: &quot;A Read Write Inc. 'Ditty' is a very short story  for children who can read all of the Set 1 sounds and can sound blend.  There a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4837" y="542204"/>
            <a:ext cx="5508047" cy="275402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ad Write Inc. Phonics: Sound Blending Books - Mixed Pack of 10 - BDL Boo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466" y="1345623"/>
            <a:ext cx="3086100" cy="36385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ad Write Inc Phonics Red Ditty Book 1 Pin It On By Ruth Miskin | Used |  9780198479123 | World of Boo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9550" y="4275643"/>
            <a:ext cx="3474316" cy="2445919"/>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4405745" y="1919216"/>
            <a:ext cx="886691" cy="288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5400000">
            <a:off x="8298872" y="3641798"/>
            <a:ext cx="886691" cy="288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9356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Reading Records</a:t>
            </a:r>
          </a:p>
        </p:txBody>
      </p:sp>
      <p:pic>
        <p:nvPicPr>
          <p:cNvPr id="6146" name="Picture 2" descr="A5 Reading Record Book - Herts FullS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230" y="1727056"/>
            <a:ext cx="4573443" cy="457344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é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303" y="309131"/>
            <a:ext cx="4640127" cy="49925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31709" y="5458691"/>
            <a:ext cx="5144655" cy="1200329"/>
          </a:xfrm>
          <a:prstGeom prst="rect">
            <a:avLst/>
          </a:prstGeom>
          <a:noFill/>
        </p:spPr>
        <p:txBody>
          <a:bodyPr wrap="square" rtlCol="0">
            <a:spAutoFit/>
          </a:bodyPr>
          <a:lstStyle/>
          <a:p>
            <a:r>
              <a:rPr lang="en-GB" dirty="0"/>
              <a:t>Write a short note or signature to let your class teacher know you have read at home with your child – include what they did well and anything they found tricky</a:t>
            </a:r>
          </a:p>
        </p:txBody>
      </p:sp>
    </p:spTree>
    <p:extLst>
      <p:ext uri="{BB962C8B-B14F-4D97-AF65-F5344CB8AC3E}">
        <p14:creationId xmlns:p14="http://schemas.microsoft.com/office/powerpoint/2010/main" val="7309979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E24C2-AD51-474C-B3FA-4ED7EC2E358A}"/>
              </a:ext>
            </a:extLst>
          </p:cNvPr>
          <p:cNvSpPr>
            <a:spLocks noGrp="1"/>
          </p:cNvSpPr>
          <p:nvPr>
            <p:ph type="title"/>
          </p:nvPr>
        </p:nvSpPr>
        <p:spPr/>
        <p:txBody>
          <a:bodyPr/>
          <a:lstStyle/>
          <a:p>
            <a:r>
              <a:rPr lang="en-US" dirty="0"/>
              <a:t>Mission Statement</a:t>
            </a:r>
          </a:p>
        </p:txBody>
      </p:sp>
      <p:sp>
        <p:nvSpPr>
          <p:cNvPr id="3" name="Content Placeholder 2">
            <a:extLst>
              <a:ext uri="{FF2B5EF4-FFF2-40B4-BE49-F238E27FC236}">
                <a16:creationId xmlns:a16="http://schemas.microsoft.com/office/drawing/2014/main" id="{77980C9A-30C9-404A-9EF6-5EA3E4CCDF9A}"/>
              </a:ext>
            </a:extLst>
          </p:cNvPr>
          <p:cNvSpPr>
            <a:spLocks noGrp="1"/>
          </p:cNvSpPr>
          <p:nvPr>
            <p:ph idx="1"/>
          </p:nvPr>
        </p:nvSpPr>
        <p:spPr>
          <a:xfrm>
            <a:off x="1371600" y="2146465"/>
            <a:ext cx="9601200" cy="3581400"/>
          </a:xfrm>
        </p:spPr>
        <p:txBody>
          <a:bodyPr>
            <a:normAutofit lnSpcReduction="10000"/>
          </a:bodyPr>
          <a:lstStyle/>
          <a:p>
            <a:pPr marL="0" indent="0" fontAlgn="t">
              <a:buNone/>
            </a:pPr>
            <a:r>
              <a:rPr lang="en-GB" dirty="0"/>
              <a:t>Our mission statements and goals are:</a:t>
            </a:r>
          </a:p>
          <a:p>
            <a:pPr fontAlgn="t"/>
            <a:r>
              <a:rPr lang="en-GB" dirty="0"/>
              <a:t>To nurture and motivate lifelong learners with a curiosity about the world around them. </a:t>
            </a:r>
          </a:p>
          <a:p>
            <a:pPr fontAlgn="t"/>
            <a:r>
              <a:rPr lang="en-GB" dirty="0"/>
              <a:t>To work in partnership with parents, carers and the wider community. </a:t>
            </a:r>
          </a:p>
          <a:p>
            <a:pPr fontAlgn="t"/>
            <a:r>
              <a:rPr lang="en-GB" dirty="0"/>
              <a:t>To provide a range of stimulating and memorable experiences. </a:t>
            </a:r>
          </a:p>
          <a:p>
            <a:pPr fontAlgn="t"/>
            <a:r>
              <a:rPr lang="en-GB" dirty="0"/>
              <a:t>To value and respect the diversity of our communities.</a:t>
            </a:r>
          </a:p>
          <a:p>
            <a:pPr fontAlgn="t"/>
            <a:r>
              <a:rPr lang="en-GB" dirty="0"/>
              <a:t>To deliver a rich, challenging and creative curriculum tailored to the needs of the individual. </a:t>
            </a:r>
          </a:p>
          <a:p>
            <a:pPr fontAlgn="t"/>
            <a:r>
              <a:rPr lang="en-GB" dirty="0"/>
              <a:t>To collaborate with a range of extended services to support the Birchwood family.</a:t>
            </a:r>
          </a:p>
          <a:p>
            <a:endParaRPr lang="en-US" dirty="0"/>
          </a:p>
        </p:txBody>
      </p:sp>
    </p:spTree>
    <p:extLst>
      <p:ext uri="{BB962C8B-B14F-4D97-AF65-F5344CB8AC3E}">
        <p14:creationId xmlns:p14="http://schemas.microsoft.com/office/powerpoint/2010/main" val="1014531093"/>
      </p:ext>
    </p:extLst>
  </p:cSld>
  <p:clrMapOvr>
    <a:masterClrMapping/>
  </p:clrMapOvr>
  <mc:AlternateContent xmlns:mc="http://schemas.openxmlformats.org/markup-compatibility/2006" xmlns:p14="http://schemas.microsoft.com/office/powerpoint/2010/main">
    <mc:Choice Requires="p14">
      <p:transition spd="slow" p14:dur="2000" advTm="3052"/>
    </mc:Choice>
    <mc:Fallback xmlns="">
      <p:transition spd="slow" advTm="3052"/>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F8B37-C8E4-CE40-B5D5-9D2207C9126D}"/>
              </a:ext>
            </a:extLst>
          </p:cNvPr>
          <p:cNvSpPr>
            <a:spLocks noGrp="1"/>
          </p:cNvSpPr>
          <p:nvPr>
            <p:ph type="title"/>
          </p:nvPr>
        </p:nvSpPr>
        <p:spPr/>
        <p:txBody>
          <a:bodyPr/>
          <a:lstStyle/>
          <a:p>
            <a:r>
              <a:rPr lang="en-GB" dirty="0">
                <a:latin typeface="Tahoma" panose="020B0604030504040204" pitchFamily="34" charset="0"/>
                <a:ea typeface="Tahoma" panose="020B0604030504040204" pitchFamily="34" charset="0"/>
                <a:cs typeface="Tahoma" panose="020B0604030504040204" pitchFamily="34" charset="0"/>
              </a:rPr>
              <a:t>Important Staff for Reception</a:t>
            </a:r>
            <a:endParaRPr lang="en-US" dirty="0"/>
          </a:p>
        </p:txBody>
      </p:sp>
      <p:sp>
        <p:nvSpPr>
          <p:cNvPr id="3" name="Content Placeholder 2">
            <a:extLst>
              <a:ext uri="{FF2B5EF4-FFF2-40B4-BE49-F238E27FC236}">
                <a16:creationId xmlns:a16="http://schemas.microsoft.com/office/drawing/2014/main" id="{B6EB7C55-EDF8-5A42-AB8F-5634E2F23F3F}"/>
              </a:ext>
            </a:extLst>
          </p:cNvPr>
          <p:cNvSpPr>
            <a:spLocks noGrp="1"/>
          </p:cNvSpPr>
          <p:nvPr>
            <p:ph idx="1"/>
          </p:nvPr>
        </p:nvSpPr>
        <p:spPr>
          <a:xfrm>
            <a:off x="1295400" y="1856189"/>
            <a:ext cx="10820400" cy="4619768"/>
          </a:xfrm>
        </p:spPr>
        <p:txBody>
          <a:bodyPr>
            <a:normAutofit/>
          </a:bodyPr>
          <a:lstStyle/>
          <a:p>
            <a:pPr marL="0" indent="0">
              <a:buNone/>
            </a:pPr>
            <a:r>
              <a:rPr lang="en-GB" sz="2400" u="sng" dirty="0">
                <a:latin typeface="Tahoma" panose="020B0604030504040204" pitchFamily="34" charset="0"/>
                <a:ea typeface="Tahoma" panose="020B0604030504040204" pitchFamily="34" charset="0"/>
                <a:cs typeface="Tahoma" panose="020B0604030504040204" pitchFamily="34" charset="0"/>
              </a:rPr>
              <a:t>Senior Leadership Team</a:t>
            </a:r>
          </a:p>
          <a:p>
            <a:r>
              <a:rPr lang="en-GB" dirty="0">
                <a:latin typeface="Tahoma" panose="020B0604030504040204" pitchFamily="34" charset="0"/>
                <a:ea typeface="Tahoma" panose="020B0604030504040204" pitchFamily="34" charset="0"/>
                <a:cs typeface="Tahoma" panose="020B0604030504040204" pitchFamily="34" charset="0"/>
              </a:rPr>
              <a:t>Headteacher: Miss Hall</a:t>
            </a:r>
          </a:p>
          <a:p>
            <a:r>
              <a:rPr lang="en-GB" dirty="0">
                <a:latin typeface="Tahoma" panose="020B0604030504040204" pitchFamily="34" charset="0"/>
                <a:ea typeface="Tahoma" panose="020B0604030504040204" pitchFamily="34" charset="0"/>
                <a:cs typeface="Tahoma" panose="020B0604030504040204" pitchFamily="34" charset="0"/>
              </a:rPr>
              <a:t>Deputy Head: Miss James (SENCo)</a:t>
            </a:r>
          </a:p>
          <a:p>
            <a:r>
              <a:rPr lang="en-GB" dirty="0">
                <a:latin typeface="Tahoma" panose="020B0604030504040204" pitchFamily="34" charset="0"/>
                <a:ea typeface="Tahoma" panose="020B0604030504040204" pitchFamily="34" charset="0"/>
                <a:cs typeface="Tahoma" panose="020B0604030504040204" pitchFamily="34" charset="0"/>
              </a:rPr>
              <a:t>Assistant </a:t>
            </a:r>
            <a:r>
              <a:rPr lang="en-GB" dirty="0" smtClean="0">
                <a:latin typeface="Tahoma" panose="020B0604030504040204" pitchFamily="34" charset="0"/>
                <a:ea typeface="Tahoma" panose="020B0604030504040204" pitchFamily="34" charset="0"/>
                <a:cs typeface="Tahoma" panose="020B0604030504040204" pitchFamily="34" charset="0"/>
              </a:rPr>
              <a:t>Head/EYFS Leader: </a:t>
            </a:r>
            <a:r>
              <a:rPr lang="en-GB" dirty="0">
                <a:latin typeface="Tahoma" panose="020B0604030504040204" pitchFamily="34" charset="0"/>
                <a:ea typeface="Tahoma" panose="020B0604030504040204" pitchFamily="34" charset="0"/>
                <a:cs typeface="Tahoma" panose="020B0604030504040204" pitchFamily="34" charset="0"/>
              </a:rPr>
              <a:t>Ms K Swash</a:t>
            </a:r>
          </a:p>
          <a:p>
            <a:pPr marL="0" indent="0">
              <a:buNone/>
            </a:pPr>
            <a:r>
              <a:rPr lang="en-GB" sz="2400" u="sng" dirty="0" smtClean="0">
                <a:latin typeface="Tahoma" panose="020B0604030504040204" pitchFamily="34" charset="0"/>
                <a:ea typeface="Tahoma" panose="020B0604030504040204" pitchFamily="34" charset="0"/>
                <a:cs typeface="Tahoma" panose="020B0604030504040204" pitchFamily="34" charset="0"/>
              </a:rPr>
              <a:t>Reception </a:t>
            </a:r>
            <a:r>
              <a:rPr lang="en-GB" sz="2400" u="sng" dirty="0">
                <a:latin typeface="Tahoma" panose="020B0604030504040204" pitchFamily="34" charset="0"/>
                <a:ea typeface="Tahoma" panose="020B0604030504040204" pitchFamily="34" charset="0"/>
                <a:cs typeface="Tahoma" panose="020B0604030504040204" pitchFamily="34" charset="0"/>
              </a:rPr>
              <a:t>Staff</a:t>
            </a:r>
          </a:p>
          <a:p>
            <a:r>
              <a:rPr lang="en-GB" dirty="0">
                <a:latin typeface="Tahoma" panose="020B0604030504040204" pitchFamily="34" charset="0"/>
                <a:ea typeface="Tahoma" panose="020B0604030504040204" pitchFamily="34" charset="0"/>
                <a:cs typeface="Tahoma" panose="020B0604030504040204" pitchFamily="34" charset="0"/>
              </a:rPr>
              <a:t>Class Teacher: </a:t>
            </a:r>
            <a:r>
              <a:rPr lang="en-GB" dirty="0" smtClean="0">
                <a:latin typeface="Tahoma" panose="020B0604030504040204" pitchFamily="34" charset="0"/>
                <a:ea typeface="Tahoma" panose="020B0604030504040204" pitchFamily="34" charset="0"/>
                <a:cs typeface="Tahoma" panose="020B0604030504040204" pitchFamily="34" charset="0"/>
              </a:rPr>
              <a:t>Mrs </a:t>
            </a:r>
            <a:r>
              <a:rPr lang="en-GB" dirty="0" err="1" smtClean="0">
                <a:latin typeface="Tahoma" panose="020B0604030504040204" pitchFamily="34" charset="0"/>
                <a:ea typeface="Tahoma" panose="020B0604030504040204" pitchFamily="34" charset="0"/>
                <a:cs typeface="Tahoma" panose="020B0604030504040204" pitchFamily="34" charset="0"/>
              </a:rPr>
              <a:t>Dyos</a:t>
            </a:r>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Early Years Practitioners </a:t>
            </a:r>
          </a:p>
          <a:p>
            <a:endParaRPr lang="en-US" dirty="0"/>
          </a:p>
        </p:txBody>
      </p:sp>
      <p:sp>
        <p:nvSpPr>
          <p:cNvPr id="7" name="TextBox 6">
            <a:extLst>
              <a:ext uri="{FF2B5EF4-FFF2-40B4-BE49-F238E27FC236}">
                <a16:creationId xmlns:a16="http://schemas.microsoft.com/office/drawing/2014/main" id="{4048AFBF-5F57-E34E-818E-65382BA392E0}"/>
              </a:ext>
            </a:extLst>
          </p:cNvPr>
          <p:cNvSpPr txBox="1"/>
          <p:nvPr/>
        </p:nvSpPr>
        <p:spPr>
          <a:xfrm>
            <a:off x="5554729" y="5886006"/>
            <a:ext cx="1386871" cy="276999"/>
          </a:xfrm>
          <a:prstGeom prst="rect">
            <a:avLst/>
          </a:prstGeom>
          <a:noFill/>
        </p:spPr>
        <p:txBody>
          <a:bodyPr wrap="squar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Miss Evans</a:t>
            </a:r>
          </a:p>
        </p:txBody>
      </p:sp>
      <p:sp>
        <p:nvSpPr>
          <p:cNvPr id="15" name="TextBox 14">
            <a:extLst>
              <a:ext uri="{FF2B5EF4-FFF2-40B4-BE49-F238E27FC236}">
                <a16:creationId xmlns:a16="http://schemas.microsoft.com/office/drawing/2014/main" id="{25727570-F913-5F4B-A48A-97042FB28F18}"/>
              </a:ext>
            </a:extLst>
          </p:cNvPr>
          <p:cNvSpPr txBox="1"/>
          <p:nvPr/>
        </p:nvSpPr>
        <p:spPr>
          <a:xfrm>
            <a:off x="6941600" y="3176317"/>
            <a:ext cx="1240330" cy="276999"/>
          </a:xfrm>
          <a:prstGeom prst="rect">
            <a:avLst/>
          </a:prstGeom>
          <a:noFill/>
        </p:spPr>
        <p:txBody>
          <a:bodyPr wrap="squar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Miss Hall</a:t>
            </a:r>
          </a:p>
        </p:txBody>
      </p:sp>
      <p:sp>
        <p:nvSpPr>
          <p:cNvPr id="18" name="TextBox 17">
            <a:extLst>
              <a:ext uri="{FF2B5EF4-FFF2-40B4-BE49-F238E27FC236}">
                <a16:creationId xmlns:a16="http://schemas.microsoft.com/office/drawing/2014/main" id="{F1A1F0E7-0788-FB4A-9BDF-08130D46AA96}"/>
              </a:ext>
            </a:extLst>
          </p:cNvPr>
          <p:cNvSpPr txBox="1"/>
          <p:nvPr/>
        </p:nvSpPr>
        <p:spPr>
          <a:xfrm>
            <a:off x="9837020" y="3176316"/>
            <a:ext cx="1240330" cy="276999"/>
          </a:xfrm>
          <a:prstGeom prst="rect">
            <a:avLst/>
          </a:prstGeom>
          <a:noFill/>
        </p:spPr>
        <p:txBody>
          <a:bodyPr wrap="square" rtlCol="0">
            <a:spAutoFit/>
          </a:bodyPr>
          <a:lstStyle/>
          <a:p>
            <a:pPr algn="ctr"/>
            <a:r>
              <a:rPr lang="en-US" sz="1200" b="1" dirty="0" err="1" smtClean="0">
                <a:latin typeface="Tahoma" panose="020B0604030504040204" pitchFamily="34" charset="0"/>
                <a:ea typeface="Tahoma" panose="020B0604030504040204" pitchFamily="34" charset="0"/>
                <a:cs typeface="Tahoma" panose="020B0604030504040204" pitchFamily="34" charset="0"/>
              </a:rPr>
              <a:t>Ms</a:t>
            </a:r>
            <a:r>
              <a:rPr lang="en-US" sz="1200" b="1" dirty="0" smtClean="0">
                <a:latin typeface="Tahoma" panose="020B0604030504040204" pitchFamily="34" charset="0"/>
                <a:ea typeface="Tahoma" panose="020B0604030504040204" pitchFamily="34" charset="0"/>
                <a:cs typeface="Tahoma" panose="020B0604030504040204" pitchFamily="34" charset="0"/>
              </a:rPr>
              <a:t> Swash</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sp>
        <p:nvSpPr>
          <p:cNvPr id="26" name="TextBox 25">
            <a:extLst>
              <a:ext uri="{FF2B5EF4-FFF2-40B4-BE49-F238E27FC236}">
                <a16:creationId xmlns:a16="http://schemas.microsoft.com/office/drawing/2014/main" id="{8D25F2C4-7522-6246-B59D-69B86A822B05}"/>
              </a:ext>
            </a:extLst>
          </p:cNvPr>
          <p:cNvSpPr txBox="1"/>
          <p:nvPr/>
        </p:nvSpPr>
        <p:spPr>
          <a:xfrm>
            <a:off x="8445392" y="3176317"/>
            <a:ext cx="1240330" cy="276999"/>
          </a:xfrm>
          <a:prstGeom prst="rect">
            <a:avLst/>
          </a:prstGeom>
          <a:noFill/>
        </p:spPr>
        <p:txBody>
          <a:bodyPr wrap="squar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Miss James</a:t>
            </a:r>
          </a:p>
        </p:txBody>
      </p:sp>
      <p:pic>
        <p:nvPicPr>
          <p:cNvPr id="21" name="Picture 20"/>
          <p:cNvPicPr/>
          <p:nvPr/>
        </p:nvPicPr>
        <p:blipFill>
          <a:blip r:embed="rId2">
            <a:extLst>
              <a:ext uri="{28A0092B-C50C-407E-A947-70E740481C1C}">
                <a14:useLocalDpi xmlns:a14="http://schemas.microsoft.com/office/drawing/2010/main" val="0"/>
              </a:ext>
            </a:extLst>
          </a:blip>
          <a:srcRect/>
          <a:stretch>
            <a:fillRect/>
          </a:stretch>
        </p:blipFill>
        <p:spPr bwMode="auto">
          <a:xfrm>
            <a:off x="8445425" y="1481255"/>
            <a:ext cx="1188000" cy="1548000"/>
          </a:xfrm>
          <a:prstGeom prst="rect">
            <a:avLst/>
          </a:prstGeom>
          <a:noFill/>
        </p:spPr>
      </p:pic>
      <p:sp>
        <p:nvSpPr>
          <p:cNvPr id="14" name="TextBox 13">
            <a:extLst>
              <a:ext uri="{FF2B5EF4-FFF2-40B4-BE49-F238E27FC236}">
                <a16:creationId xmlns:a16="http://schemas.microsoft.com/office/drawing/2014/main" id="{943E7D9D-00CA-CF36-CFCA-D10620EE6B77}"/>
              </a:ext>
            </a:extLst>
          </p:cNvPr>
          <p:cNvSpPr txBox="1"/>
          <p:nvPr/>
        </p:nvSpPr>
        <p:spPr>
          <a:xfrm>
            <a:off x="7058605" y="5886006"/>
            <a:ext cx="1240330" cy="276999"/>
          </a:xfrm>
          <a:prstGeom prst="rect">
            <a:avLst/>
          </a:prstGeom>
          <a:noFill/>
        </p:spPr>
        <p:txBody>
          <a:bodyPr wrap="square" rtlCol="0">
            <a:spAutoFit/>
          </a:bodyPr>
          <a:lstStyle/>
          <a:p>
            <a:pPr algn="ctr"/>
            <a:r>
              <a:rPr lang="en-US" sz="1200" b="1" dirty="0" err="1">
                <a:latin typeface="Tahoma" panose="020B0604030504040204" pitchFamily="34" charset="0"/>
                <a:ea typeface="Tahoma" panose="020B0604030504040204" pitchFamily="34" charset="0"/>
                <a:cs typeface="Tahoma" panose="020B0604030504040204" pitchFamily="34" charset="0"/>
              </a:rPr>
              <a:t>Mrs</a:t>
            </a:r>
            <a:r>
              <a:rPr lang="en-US" sz="1200" b="1" dirty="0">
                <a:latin typeface="Tahoma" panose="020B0604030504040204" pitchFamily="34" charset="0"/>
                <a:ea typeface="Tahoma" panose="020B0604030504040204" pitchFamily="34" charset="0"/>
                <a:cs typeface="Tahoma" panose="020B0604030504040204" pitchFamily="34" charset="0"/>
              </a:rPr>
              <a:t> Cristia</a:t>
            </a:r>
          </a:p>
        </p:txBody>
      </p:sp>
      <p:sp>
        <p:nvSpPr>
          <p:cNvPr id="5" name="TextBox 4">
            <a:extLst>
              <a:ext uri="{FF2B5EF4-FFF2-40B4-BE49-F238E27FC236}">
                <a16:creationId xmlns:a16="http://schemas.microsoft.com/office/drawing/2014/main" id="{922E736B-AB85-8DD6-31B1-0969E478DB02}"/>
              </a:ext>
            </a:extLst>
          </p:cNvPr>
          <p:cNvSpPr txBox="1"/>
          <p:nvPr/>
        </p:nvSpPr>
        <p:spPr>
          <a:xfrm>
            <a:off x="8610288" y="5893759"/>
            <a:ext cx="1652647" cy="276999"/>
          </a:xfrm>
          <a:prstGeom prst="rect">
            <a:avLst/>
          </a:prstGeom>
          <a:noFill/>
        </p:spPr>
        <p:txBody>
          <a:bodyPr wrap="square" rtlCol="0">
            <a:spAutoFit/>
          </a:bodyPr>
          <a:lstStyle/>
          <a:p>
            <a:pPr algn="ctr"/>
            <a:r>
              <a:rPr lang="en-US" sz="1200" b="1" dirty="0" err="1" smtClean="0">
                <a:latin typeface="Tahoma" panose="020B0604030504040204" pitchFamily="34" charset="0"/>
                <a:ea typeface="Tahoma" panose="020B0604030504040204" pitchFamily="34" charset="0"/>
                <a:cs typeface="Tahoma" panose="020B0604030504040204" pitchFamily="34" charset="0"/>
              </a:rPr>
              <a:t>Mrs</a:t>
            </a:r>
            <a:r>
              <a:rPr lang="en-US" sz="1200" b="1" dirty="0" smtClean="0">
                <a:latin typeface="Tahoma" panose="020B0604030504040204" pitchFamily="34" charset="0"/>
                <a:ea typeface="Tahoma" panose="020B0604030504040204" pitchFamily="34" charset="0"/>
                <a:cs typeface="Tahoma" panose="020B0604030504040204" pitchFamily="34" charset="0"/>
              </a:rPr>
              <a:t> Chalk</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6848" y="4300666"/>
            <a:ext cx="1072087" cy="150076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4267" y="1481255"/>
            <a:ext cx="1127619" cy="1578496"/>
          </a:xfrm>
          <a:prstGeom prst="rect">
            <a:avLst/>
          </a:prstGeom>
        </p:spPr>
      </p:pic>
      <p:pic>
        <p:nvPicPr>
          <p:cNvPr id="17" name="Picture 16" descr="\\k9server\User$\teachers\KSwash\2024-25\IMG_4009.JPG"/>
          <p:cNvPicPr/>
          <p:nvPr/>
        </p:nvPicPr>
        <p:blipFill rotWithShape="1">
          <a:blip r:embed="rId5">
            <a:extLst>
              <a:ext uri="{28A0092B-C50C-407E-A947-70E740481C1C}">
                <a14:useLocalDpi xmlns:a14="http://schemas.microsoft.com/office/drawing/2010/main" val="0"/>
              </a:ext>
            </a:extLst>
          </a:blip>
          <a:srcRect l="22029" t="35317" r="45460" b="30660"/>
          <a:stretch/>
        </p:blipFill>
        <p:spPr bwMode="auto">
          <a:xfrm rot="5400000">
            <a:off x="8649075" y="4459801"/>
            <a:ext cx="1437303" cy="1119033"/>
          </a:xfrm>
          <a:prstGeom prst="rect">
            <a:avLst/>
          </a:prstGeom>
          <a:noFill/>
          <a:ln>
            <a:noFill/>
          </a:ln>
          <a:extLst>
            <a:ext uri="{53640926-AAD7-44D8-BBD7-CCE9431645EC}">
              <a14:shadowObscured xmlns:a14="http://schemas.microsoft.com/office/drawing/2010/main"/>
            </a:ext>
          </a:extLst>
        </p:spPr>
      </p:pic>
      <p:pic>
        <p:nvPicPr>
          <p:cNvPr id="19" name="Picture 18" descr="\\k9server\User$\teachers\KSwash\2024-25\IMG_4010.JPG"/>
          <p:cNvPicPr/>
          <p:nvPr/>
        </p:nvPicPr>
        <p:blipFill rotWithShape="1">
          <a:blip r:embed="rId6">
            <a:extLst>
              <a:ext uri="{28A0092B-C50C-407E-A947-70E740481C1C}">
                <a14:useLocalDpi xmlns:a14="http://schemas.microsoft.com/office/drawing/2010/main" val="0"/>
              </a:ext>
            </a:extLst>
          </a:blip>
          <a:srcRect l="20139" t="35562" r="48225" b="36317"/>
          <a:stretch/>
        </p:blipFill>
        <p:spPr bwMode="auto">
          <a:xfrm rot="5400000">
            <a:off x="5364670" y="4492735"/>
            <a:ext cx="1500760" cy="1116624"/>
          </a:xfrm>
          <a:prstGeom prst="rect">
            <a:avLst/>
          </a:prstGeom>
          <a:noFill/>
          <a:ln>
            <a:noFill/>
          </a:ln>
          <a:extLst>
            <a:ext uri="{53640926-AAD7-44D8-BBD7-CCE9431645EC}">
              <a14:shadowObscured xmlns:a14="http://schemas.microsoft.com/office/drawing/2010/main"/>
            </a:ext>
          </a:extLst>
        </p:spPr>
      </p:pic>
      <p:pic>
        <p:nvPicPr>
          <p:cNvPr id="1026" name="Picture 2" descr="Image preview"/>
          <p:cNvPicPr>
            <a:picLocks noChangeAspect="1" noChangeArrowheads="1"/>
          </p:cNvPicPr>
          <p:nvPr/>
        </p:nvPicPr>
        <p:blipFill rotWithShape="1">
          <a:blip r:embed="rId7">
            <a:extLst>
              <a:ext uri="{28A0092B-C50C-407E-A947-70E740481C1C}">
                <a14:useLocalDpi xmlns:a14="http://schemas.microsoft.com/office/drawing/2010/main" val="0"/>
              </a:ext>
            </a:extLst>
          </a:blip>
          <a:srcRect l="14991" r="7963" b="3592"/>
          <a:stretch/>
        </p:blipFill>
        <p:spPr bwMode="auto">
          <a:xfrm>
            <a:off x="6893169" y="1499802"/>
            <a:ext cx="1239716" cy="1559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46396"/>
      </p:ext>
    </p:extLst>
  </p:cSld>
  <p:clrMapOvr>
    <a:masterClrMapping/>
  </p:clrMapOvr>
  <mc:AlternateContent xmlns:mc="http://schemas.openxmlformats.org/markup-compatibility/2006" xmlns:p14="http://schemas.microsoft.com/office/powerpoint/2010/main">
    <mc:Choice Requires="p14">
      <p:transition spd="slow" p14:dur="2000" advTm="3590"/>
    </mc:Choice>
    <mc:Fallback xmlns="">
      <p:transition spd="slow" advTm="359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2CD5F-A63B-6D48-81A3-97B0EFC633AA}"/>
              </a:ext>
            </a:extLst>
          </p:cNvPr>
          <p:cNvSpPr>
            <a:spLocks noGrp="1"/>
          </p:cNvSpPr>
          <p:nvPr>
            <p:ph type="title"/>
          </p:nvPr>
        </p:nvSpPr>
        <p:spPr/>
        <p:txBody>
          <a:bodyPr/>
          <a:lstStyle/>
          <a:p>
            <a:r>
              <a:rPr lang="en-US" dirty="0"/>
              <a:t>Communication and Payments</a:t>
            </a:r>
          </a:p>
        </p:txBody>
      </p:sp>
      <p:sp>
        <p:nvSpPr>
          <p:cNvPr id="3" name="Content Placeholder 2">
            <a:extLst>
              <a:ext uri="{FF2B5EF4-FFF2-40B4-BE49-F238E27FC236}">
                <a16:creationId xmlns:a16="http://schemas.microsoft.com/office/drawing/2014/main" id="{74C46C2F-57C1-1F42-AE25-9AE54F3E176E}"/>
              </a:ext>
            </a:extLst>
          </p:cNvPr>
          <p:cNvSpPr>
            <a:spLocks noGrp="1"/>
          </p:cNvSpPr>
          <p:nvPr>
            <p:ph idx="1"/>
          </p:nvPr>
        </p:nvSpPr>
        <p:spPr/>
        <p:txBody>
          <a:bodyPr/>
          <a:lstStyle/>
          <a:p>
            <a:r>
              <a:rPr lang="en-US" dirty="0"/>
              <a:t>All communications are sent via email/text message</a:t>
            </a:r>
          </a:p>
          <a:p>
            <a:r>
              <a:rPr lang="en-US" dirty="0" smtClean="0"/>
              <a:t>School Arbor</a:t>
            </a:r>
            <a:endParaRPr lang="en-US" dirty="0"/>
          </a:p>
          <a:p>
            <a:r>
              <a:rPr lang="en-US" dirty="0"/>
              <a:t>Ensure mobile numbers and email addresses are up to date</a:t>
            </a:r>
          </a:p>
          <a:p>
            <a:r>
              <a:rPr lang="en-US" dirty="0"/>
              <a:t>Cashless system</a:t>
            </a:r>
          </a:p>
        </p:txBody>
      </p:sp>
    </p:spTree>
    <p:extLst>
      <p:ext uri="{BB962C8B-B14F-4D97-AF65-F5344CB8AC3E}">
        <p14:creationId xmlns:p14="http://schemas.microsoft.com/office/powerpoint/2010/main" val="4208888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213DB-F4EE-B646-9894-62AEA6978BF0}"/>
              </a:ext>
            </a:extLst>
          </p:cNvPr>
          <p:cNvSpPr>
            <a:spLocks noGrp="1"/>
          </p:cNvSpPr>
          <p:nvPr>
            <p:ph type="title"/>
          </p:nvPr>
        </p:nvSpPr>
        <p:spPr/>
        <p:txBody>
          <a:bodyPr/>
          <a:lstStyle/>
          <a:p>
            <a:r>
              <a:rPr lang="en-US" dirty="0"/>
              <a:t>School Website and Twitter</a:t>
            </a:r>
          </a:p>
        </p:txBody>
      </p:sp>
      <p:sp>
        <p:nvSpPr>
          <p:cNvPr id="3" name="Content Placeholder 2">
            <a:extLst>
              <a:ext uri="{FF2B5EF4-FFF2-40B4-BE49-F238E27FC236}">
                <a16:creationId xmlns:a16="http://schemas.microsoft.com/office/drawing/2014/main" id="{E682BE0F-BA10-5542-932B-78E3EB0EF7C7}"/>
              </a:ext>
            </a:extLst>
          </p:cNvPr>
          <p:cNvSpPr>
            <a:spLocks noGrp="1"/>
          </p:cNvSpPr>
          <p:nvPr>
            <p:ph idx="1"/>
          </p:nvPr>
        </p:nvSpPr>
        <p:spPr/>
        <p:txBody>
          <a:bodyPr/>
          <a:lstStyle/>
          <a:p>
            <a:r>
              <a:rPr lang="en-US" dirty="0"/>
              <a:t>Past letters</a:t>
            </a:r>
          </a:p>
          <a:p>
            <a:r>
              <a:rPr lang="en-US" dirty="0"/>
              <a:t>Newsletters</a:t>
            </a:r>
          </a:p>
          <a:p>
            <a:r>
              <a:rPr lang="en-US" dirty="0"/>
              <a:t>Term dates</a:t>
            </a:r>
          </a:p>
          <a:p>
            <a:r>
              <a:rPr lang="en-US" dirty="0"/>
              <a:t>Calendar dates</a:t>
            </a:r>
          </a:p>
          <a:p>
            <a:r>
              <a:rPr lang="en-US" dirty="0"/>
              <a:t>Updates about learning</a:t>
            </a:r>
          </a:p>
        </p:txBody>
      </p:sp>
      <p:pic>
        <p:nvPicPr>
          <p:cNvPr id="5" name="Picture 4" descr="A picture containing knife, table&#10;&#10;Description automatically generated">
            <a:extLst>
              <a:ext uri="{FF2B5EF4-FFF2-40B4-BE49-F238E27FC236}">
                <a16:creationId xmlns:a16="http://schemas.microsoft.com/office/drawing/2014/main" id="{A5DD9E3D-F406-E244-9383-8DDB0342D1E9}"/>
              </a:ext>
            </a:extLst>
          </p:cNvPr>
          <p:cNvPicPr>
            <a:picLocks noChangeAspect="1"/>
          </p:cNvPicPr>
          <p:nvPr/>
        </p:nvPicPr>
        <p:blipFill>
          <a:blip r:embed="rId2"/>
          <a:stretch>
            <a:fillRect/>
          </a:stretch>
        </p:blipFill>
        <p:spPr>
          <a:xfrm>
            <a:off x="6334077" y="5051278"/>
            <a:ext cx="4813300" cy="12700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54DFCF00-A9C8-8D40-BA4F-BBA0095603CD}"/>
              </a:ext>
            </a:extLst>
          </p:cNvPr>
          <p:cNvPicPr>
            <a:picLocks noChangeAspect="1"/>
          </p:cNvPicPr>
          <p:nvPr/>
        </p:nvPicPr>
        <p:blipFill rotWithShape="1">
          <a:blip r:embed="rId3"/>
          <a:srcRect t="10001" b="17127"/>
          <a:stretch/>
        </p:blipFill>
        <p:spPr>
          <a:xfrm>
            <a:off x="4998720" y="1536700"/>
            <a:ext cx="7001022" cy="3188607"/>
          </a:xfrm>
          <a:prstGeom prst="rect">
            <a:avLst/>
          </a:prstGeom>
        </p:spPr>
      </p:pic>
    </p:spTree>
    <p:extLst>
      <p:ext uri="{BB962C8B-B14F-4D97-AF65-F5344CB8AC3E}">
        <p14:creationId xmlns:p14="http://schemas.microsoft.com/office/powerpoint/2010/main" val="1898174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3033F-CF67-4D40-BE3D-3DAC9BE1F66A}"/>
              </a:ext>
            </a:extLst>
          </p:cNvPr>
          <p:cNvSpPr>
            <a:spLocks noGrp="1"/>
          </p:cNvSpPr>
          <p:nvPr>
            <p:ph type="title"/>
          </p:nvPr>
        </p:nvSpPr>
        <p:spPr/>
        <p:txBody>
          <a:bodyPr/>
          <a:lstStyle/>
          <a:p>
            <a:r>
              <a:rPr lang="en-US" dirty="0"/>
              <a:t>Free School Meals</a:t>
            </a:r>
          </a:p>
        </p:txBody>
      </p:sp>
      <p:sp>
        <p:nvSpPr>
          <p:cNvPr id="3" name="Content Placeholder 2">
            <a:extLst>
              <a:ext uri="{FF2B5EF4-FFF2-40B4-BE49-F238E27FC236}">
                <a16:creationId xmlns:a16="http://schemas.microsoft.com/office/drawing/2014/main" id="{195EE859-A57B-A643-B334-30F1FDA8CFCA}"/>
              </a:ext>
            </a:extLst>
          </p:cNvPr>
          <p:cNvSpPr>
            <a:spLocks noGrp="1"/>
          </p:cNvSpPr>
          <p:nvPr>
            <p:ph idx="1"/>
          </p:nvPr>
        </p:nvSpPr>
        <p:spPr/>
        <p:txBody>
          <a:bodyPr/>
          <a:lstStyle/>
          <a:p>
            <a:r>
              <a:rPr lang="en-US" dirty="0"/>
              <a:t>Recommend that everybody registers, irrelevant of income</a:t>
            </a:r>
          </a:p>
          <a:p>
            <a:r>
              <a:rPr lang="en-GB" dirty="0"/>
              <a:t>It takes minutes to register and could benefit both your family and the school</a:t>
            </a:r>
          </a:p>
          <a:p>
            <a:r>
              <a:rPr lang="en-GB" u="sng" dirty="0">
                <a:hlinkClick r:id="rId2"/>
              </a:rPr>
              <a:t>www.hertfordshire.gov.uk/freeschoolmeals</a:t>
            </a:r>
            <a:r>
              <a:rPr lang="en-GB" dirty="0"/>
              <a:t> </a:t>
            </a:r>
            <a:endParaRPr lang="en-US" dirty="0"/>
          </a:p>
        </p:txBody>
      </p:sp>
      <p:pic>
        <p:nvPicPr>
          <p:cNvPr id="7" name="Picture 6">
            <a:extLst>
              <a:ext uri="{FF2B5EF4-FFF2-40B4-BE49-F238E27FC236}">
                <a16:creationId xmlns:a16="http://schemas.microsoft.com/office/drawing/2014/main" id="{7888E907-2D74-674D-B285-A5476374B8D9}"/>
              </a:ext>
            </a:extLst>
          </p:cNvPr>
          <p:cNvPicPr>
            <a:picLocks noChangeAspect="1"/>
          </p:cNvPicPr>
          <p:nvPr/>
        </p:nvPicPr>
        <p:blipFill>
          <a:blip r:embed="rId3"/>
          <a:stretch>
            <a:fillRect/>
          </a:stretch>
        </p:blipFill>
        <p:spPr>
          <a:xfrm>
            <a:off x="8006861" y="4076700"/>
            <a:ext cx="3624234" cy="2355752"/>
          </a:xfrm>
          <a:prstGeom prst="rect">
            <a:avLst/>
          </a:prstGeom>
        </p:spPr>
      </p:pic>
    </p:spTree>
    <p:extLst>
      <p:ext uri="{BB962C8B-B14F-4D97-AF65-F5344CB8AC3E}">
        <p14:creationId xmlns:p14="http://schemas.microsoft.com/office/powerpoint/2010/main" val="3559076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3EC53-E1C6-6545-B7F4-4A8936FD377D}"/>
              </a:ext>
            </a:extLst>
          </p:cNvPr>
          <p:cNvSpPr>
            <a:spLocks noGrp="1"/>
          </p:cNvSpPr>
          <p:nvPr>
            <p:ph type="title"/>
          </p:nvPr>
        </p:nvSpPr>
        <p:spPr/>
        <p:txBody>
          <a:bodyPr/>
          <a:lstStyle/>
          <a:p>
            <a:r>
              <a:rPr lang="en-US" dirty="0"/>
              <a:t>Safeguarding</a:t>
            </a:r>
          </a:p>
        </p:txBody>
      </p:sp>
      <p:sp>
        <p:nvSpPr>
          <p:cNvPr id="3" name="Content Placeholder 2">
            <a:extLst>
              <a:ext uri="{FF2B5EF4-FFF2-40B4-BE49-F238E27FC236}">
                <a16:creationId xmlns:a16="http://schemas.microsoft.com/office/drawing/2014/main" id="{12A707AE-D612-774E-A198-3684F3127C20}"/>
              </a:ext>
            </a:extLst>
          </p:cNvPr>
          <p:cNvSpPr>
            <a:spLocks noGrp="1"/>
          </p:cNvSpPr>
          <p:nvPr>
            <p:ph idx="1"/>
          </p:nvPr>
        </p:nvSpPr>
        <p:spPr/>
        <p:txBody>
          <a:bodyPr/>
          <a:lstStyle/>
          <a:p>
            <a:r>
              <a:rPr lang="en-GB" dirty="0"/>
              <a:t>Safeguarding and promoting the welfare of children is </a:t>
            </a:r>
            <a:r>
              <a:rPr lang="en-GB" b="1" dirty="0"/>
              <a:t>everyone’s responsibility</a:t>
            </a:r>
          </a:p>
          <a:p>
            <a:r>
              <a:rPr lang="en-GB" dirty="0"/>
              <a:t>The School has a legal duty to refer any concerns to Children’s Services</a:t>
            </a:r>
          </a:p>
          <a:p>
            <a:r>
              <a:rPr lang="en-GB" dirty="0"/>
              <a:t>Schools and their staff form part of the wider safeguarding system for children. This system is based on the principle of providing help for families to stay together where it is safe for the children to do so, whilst acting in the </a:t>
            </a:r>
            <a:r>
              <a:rPr lang="en-GB" b="1" dirty="0"/>
              <a:t>best interests </a:t>
            </a:r>
            <a:r>
              <a:rPr lang="en-GB" dirty="0"/>
              <a:t>of the child</a:t>
            </a:r>
          </a:p>
          <a:p>
            <a:r>
              <a:rPr lang="en-GB" dirty="0"/>
              <a:t>Child Protection Policy on website</a:t>
            </a:r>
          </a:p>
          <a:p>
            <a:r>
              <a:rPr lang="en-GB" dirty="0"/>
              <a:t>Tips in the newsletter</a:t>
            </a:r>
            <a:endParaRPr lang="en-US" dirty="0"/>
          </a:p>
          <a:p>
            <a:r>
              <a:rPr lang="en-US" dirty="0"/>
              <a:t>Designated Senior Leads: Miss Hall, </a:t>
            </a:r>
            <a:r>
              <a:rPr lang="en-US" dirty="0" err="1"/>
              <a:t>Ms</a:t>
            </a:r>
            <a:r>
              <a:rPr lang="en-US" dirty="0"/>
              <a:t> Swash and Miss James</a:t>
            </a:r>
          </a:p>
        </p:txBody>
      </p:sp>
    </p:spTree>
    <p:extLst>
      <p:ext uri="{BB962C8B-B14F-4D97-AF65-F5344CB8AC3E}">
        <p14:creationId xmlns:p14="http://schemas.microsoft.com/office/powerpoint/2010/main" val="15821652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77544-F032-7A45-98A5-DA85B0C579DE}"/>
              </a:ext>
            </a:extLst>
          </p:cNvPr>
          <p:cNvSpPr>
            <a:spLocks noGrp="1"/>
          </p:cNvSpPr>
          <p:nvPr>
            <p:ph type="title"/>
          </p:nvPr>
        </p:nvSpPr>
        <p:spPr/>
        <p:txBody>
          <a:bodyPr/>
          <a:lstStyle/>
          <a:p>
            <a:r>
              <a:rPr lang="en-US" dirty="0"/>
              <a:t>Friends of Birchwood (FOB)</a:t>
            </a:r>
          </a:p>
        </p:txBody>
      </p:sp>
      <p:sp>
        <p:nvSpPr>
          <p:cNvPr id="3" name="Content Placeholder 2">
            <a:extLst>
              <a:ext uri="{FF2B5EF4-FFF2-40B4-BE49-F238E27FC236}">
                <a16:creationId xmlns:a16="http://schemas.microsoft.com/office/drawing/2014/main" id="{5469C029-FA5D-744D-A4ED-2563FF9B998D}"/>
              </a:ext>
            </a:extLst>
          </p:cNvPr>
          <p:cNvSpPr>
            <a:spLocks noGrp="1"/>
          </p:cNvSpPr>
          <p:nvPr>
            <p:ph idx="1"/>
          </p:nvPr>
        </p:nvSpPr>
        <p:spPr/>
        <p:txBody>
          <a:bodyPr/>
          <a:lstStyle/>
          <a:p>
            <a:r>
              <a:rPr lang="en-US" dirty="0"/>
              <a:t>Events</a:t>
            </a:r>
          </a:p>
          <a:p>
            <a:r>
              <a:rPr lang="en-US" dirty="0"/>
              <a:t>Refreshments</a:t>
            </a:r>
          </a:p>
          <a:p>
            <a:r>
              <a:rPr lang="en-US" dirty="0"/>
              <a:t>Raises money for the school</a:t>
            </a:r>
          </a:p>
          <a:p>
            <a:r>
              <a:rPr lang="en-US" dirty="0"/>
              <a:t>Can you help?</a:t>
            </a:r>
          </a:p>
          <a:p>
            <a:r>
              <a:rPr lang="en-US" dirty="0">
                <a:hlinkClick r:id="rId2"/>
              </a:rPr>
              <a:t>fob@birchwoodavenue.herts.sch.uk</a:t>
            </a:r>
            <a:r>
              <a:rPr lang="en-US" dirty="0"/>
              <a:t> </a:t>
            </a:r>
          </a:p>
          <a:p>
            <a:r>
              <a:rPr lang="en-US" dirty="0"/>
              <a:t>Friends of Birchwood on Facebook</a:t>
            </a:r>
          </a:p>
        </p:txBody>
      </p:sp>
      <p:pic>
        <p:nvPicPr>
          <p:cNvPr id="2052" name="Picture 4" descr="Sun Clipart, Download Free Transparent PNG Format Clipart Images on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0630" y="120073"/>
            <a:ext cx="2255116" cy="2255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917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7FC35-3D9C-8B40-9D7A-B08E120E333D}"/>
              </a:ext>
            </a:extLst>
          </p:cNvPr>
          <p:cNvSpPr>
            <a:spLocks noGrp="1"/>
          </p:cNvSpPr>
          <p:nvPr>
            <p:ph type="title"/>
          </p:nvPr>
        </p:nvSpPr>
        <p:spPr/>
        <p:txBody>
          <a:bodyPr/>
          <a:lstStyle/>
          <a:p>
            <a:r>
              <a:rPr lang="en-US" dirty="0"/>
              <a:t>A Typical Day in Reception</a:t>
            </a:r>
          </a:p>
        </p:txBody>
      </p:sp>
      <p:sp>
        <p:nvSpPr>
          <p:cNvPr id="3" name="Content Placeholder 2">
            <a:extLst>
              <a:ext uri="{FF2B5EF4-FFF2-40B4-BE49-F238E27FC236}">
                <a16:creationId xmlns:a16="http://schemas.microsoft.com/office/drawing/2014/main" id="{400B7BD3-82AE-094C-893C-333BA45C73BF}"/>
              </a:ext>
            </a:extLst>
          </p:cNvPr>
          <p:cNvSpPr>
            <a:spLocks noGrp="1"/>
          </p:cNvSpPr>
          <p:nvPr>
            <p:ph idx="1"/>
          </p:nvPr>
        </p:nvSpPr>
        <p:spPr>
          <a:xfrm>
            <a:off x="1371600" y="2171700"/>
            <a:ext cx="9601200" cy="3581400"/>
          </a:xfrm>
        </p:spPr>
        <p:txBody>
          <a:bodyPr numCol="2">
            <a:normAutofit fontScale="92500" lnSpcReduction="10000"/>
          </a:bodyPr>
          <a:lstStyle/>
          <a:p>
            <a:r>
              <a:rPr lang="en-US" dirty="0"/>
              <a:t>8:35 - Playground gate opens</a:t>
            </a:r>
          </a:p>
          <a:p>
            <a:r>
              <a:rPr lang="en-GB" dirty="0"/>
              <a:t>8:35 – 8:50 - Busy Fingers</a:t>
            </a:r>
          </a:p>
          <a:p>
            <a:r>
              <a:rPr lang="en-GB" dirty="0"/>
              <a:t>8:50 - 9:00 - Morning Registration </a:t>
            </a:r>
          </a:p>
          <a:p>
            <a:r>
              <a:rPr lang="en-GB" dirty="0"/>
              <a:t>9:00 - 9:15 - Welcome Songs and Story</a:t>
            </a:r>
          </a:p>
          <a:p>
            <a:r>
              <a:rPr lang="en-GB" dirty="0"/>
              <a:t>9:15 - 9:45 – Phonics Session</a:t>
            </a:r>
          </a:p>
          <a:p>
            <a:r>
              <a:rPr lang="en-GB" dirty="0"/>
              <a:t>9:45 – 11:15 – Child Initiated Learning (CIL)</a:t>
            </a:r>
          </a:p>
          <a:p>
            <a:r>
              <a:rPr lang="en-GB" dirty="0"/>
              <a:t>(10:00 - 11:00 Rolling Snack)</a:t>
            </a:r>
          </a:p>
          <a:p>
            <a:r>
              <a:rPr lang="en-GB" dirty="0"/>
              <a:t>11:20 – </a:t>
            </a:r>
            <a:r>
              <a:rPr lang="en-GB" dirty="0" smtClean="0"/>
              <a:t>Math</a:t>
            </a:r>
            <a:endParaRPr lang="en-GB" dirty="0"/>
          </a:p>
          <a:p>
            <a:r>
              <a:rPr lang="en-GB" dirty="0"/>
              <a:t>11:40 Songs, Red words </a:t>
            </a:r>
          </a:p>
          <a:p>
            <a:r>
              <a:rPr lang="en-GB" dirty="0"/>
              <a:t>12pm Lunchtime</a:t>
            </a:r>
          </a:p>
          <a:p>
            <a:r>
              <a:rPr lang="en-GB" dirty="0"/>
              <a:t>13:00 - Afternoon Registration </a:t>
            </a:r>
          </a:p>
          <a:p>
            <a:r>
              <a:rPr lang="en-GB" dirty="0"/>
              <a:t>13:05 – Dough Disco and Story</a:t>
            </a:r>
          </a:p>
          <a:p>
            <a:r>
              <a:rPr lang="en-GB" dirty="0"/>
              <a:t>13:15 – Theme Lesson</a:t>
            </a:r>
          </a:p>
          <a:p>
            <a:r>
              <a:rPr lang="en-GB" dirty="0"/>
              <a:t>13:30 - 14:40   Child Initiated Learning (CIL) </a:t>
            </a:r>
          </a:p>
          <a:p>
            <a:r>
              <a:rPr lang="en-GB" dirty="0"/>
              <a:t>14:40 - 14:50 - Story Time </a:t>
            </a:r>
          </a:p>
          <a:p>
            <a:r>
              <a:rPr lang="en-GB" dirty="0"/>
              <a:t>14:50 - 15:05 - Getting Ready for Home </a:t>
            </a:r>
          </a:p>
        </p:txBody>
      </p:sp>
      <p:pic>
        <p:nvPicPr>
          <p:cNvPr id="1026" name="Picture 2" descr="EYFS | Court Farm Primary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520" y="183717"/>
            <a:ext cx="3234170" cy="1802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507157"/>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6840</TotalTime>
  <Words>654</Words>
  <Application>Microsoft Office PowerPoint</Application>
  <PresentationFormat>Widescreen</PresentationFormat>
  <Paragraphs>94</Paragraphs>
  <Slides>14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ＭＳ Ｐゴシック</vt:lpstr>
      <vt:lpstr>Arial</vt:lpstr>
      <vt:lpstr>Calibri</vt:lpstr>
      <vt:lpstr>Franklin Gothic Book</vt:lpstr>
      <vt:lpstr>Tahoma</vt:lpstr>
      <vt:lpstr>Crop</vt:lpstr>
      <vt:lpstr>Welcome to Birchwood Avenue Primary School</vt:lpstr>
      <vt:lpstr>Mission Statement</vt:lpstr>
      <vt:lpstr>Important Staff for Reception</vt:lpstr>
      <vt:lpstr>Communication and Payments</vt:lpstr>
      <vt:lpstr>School Website and Twitter</vt:lpstr>
      <vt:lpstr>Free School Meals</vt:lpstr>
      <vt:lpstr>Safeguarding</vt:lpstr>
      <vt:lpstr>Friends of Birchwood (FOB)</vt:lpstr>
      <vt:lpstr>A Typical Day in Reception</vt:lpstr>
      <vt:lpstr>Areas of Learning</vt:lpstr>
      <vt:lpstr>Effective Learning in Reception</vt:lpstr>
      <vt:lpstr>Reading</vt:lpstr>
      <vt:lpstr>Reading at Home</vt:lpstr>
      <vt:lpstr>Reading Records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Birchwood Avenue Primary School</dc:title>
  <dc:creator>Head</dc:creator>
  <cp:lastModifiedBy>Kim Swash</cp:lastModifiedBy>
  <cp:revision>77</cp:revision>
  <cp:lastPrinted>2022-06-30T14:11:03Z</cp:lastPrinted>
  <dcterms:created xsi:type="dcterms:W3CDTF">2020-06-25T10:39:11Z</dcterms:created>
  <dcterms:modified xsi:type="dcterms:W3CDTF">2024-06-30T15:45:00Z</dcterms:modified>
</cp:coreProperties>
</file>