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EEEF"/>
    <a:srgbClr val="EFD3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BBCCE80-A960-4942-83D0-884EEBF15A19}"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444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BCCE80-A960-4942-83D0-884EEBF15A19}"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910020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BCCE80-A960-4942-83D0-884EEBF15A19}"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1500249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BBCCE80-A960-4942-83D0-884EEBF15A19}"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1916194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BCCE80-A960-4942-83D0-884EEBF15A19}" type="datetimeFigureOut">
              <a:rPr lang="en-GB" smtClean="0"/>
              <a:t>06/06/2025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1346591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BBCCE80-A960-4942-83D0-884EEBF15A19}"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186953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BBCCE80-A960-4942-83D0-884EEBF15A19}" type="datetimeFigureOut">
              <a:rPr lang="en-GB" smtClean="0"/>
              <a:t>06/06/2025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390250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BBCCE80-A960-4942-83D0-884EEBF15A19}" type="datetimeFigureOut">
              <a:rPr lang="en-GB" smtClean="0"/>
              <a:t>06/06/2025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1388665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BCCE80-A960-4942-83D0-884EEBF15A19}" type="datetimeFigureOut">
              <a:rPr lang="en-GB" smtClean="0"/>
              <a:t>06/06/2025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2886865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BCCE80-A960-4942-83D0-884EEBF15A19}"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2557369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BBCCE80-A960-4942-83D0-884EEBF15A19}" type="datetimeFigureOut">
              <a:rPr lang="en-GB" smtClean="0"/>
              <a:t>06/06/2025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DF190B-5C16-4EAE-B09D-BEF9D430668E}" type="slidenum">
              <a:rPr lang="en-GB" smtClean="0"/>
              <a:t>‹#›</a:t>
            </a:fld>
            <a:endParaRPr lang="en-GB"/>
          </a:p>
        </p:txBody>
      </p:sp>
    </p:spTree>
    <p:extLst>
      <p:ext uri="{BB962C8B-B14F-4D97-AF65-F5344CB8AC3E}">
        <p14:creationId xmlns:p14="http://schemas.microsoft.com/office/powerpoint/2010/main" val="423364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BCCE80-A960-4942-83D0-884EEBF15A19}" type="datetimeFigureOut">
              <a:rPr lang="en-GB" smtClean="0"/>
              <a:t>06/06/2025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F190B-5C16-4EAE-B09D-BEF9D430668E}" type="slidenum">
              <a:rPr lang="en-GB" smtClean="0"/>
              <a:t>‹#›</a:t>
            </a:fld>
            <a:endParaRPr lang="en-GB"/>
          </a:p>
        </p:txBody>
      </p:sp>
    </p:spTree>
    <p:extLst>
      <p:ext uri="{BB962C8B-B14F-4D97-AF65-F5344CB8AC3E}">
        <p14:creationId xmlns:p14="http://schemas.microsoft.com/office/powerpoint/2010/main" val="3736231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273708704"/>
              </p:ext>
            </p:extLst>
          </p:nvPr>
        </p:nvGraphicFramePr>
        <p:xfrm>
          <a:off x="411480" y="369146"/>
          <a:ext cx="11338560" cy="5283200"/>
        </p:xfrm>
        <a:graphic>
          <a:graphicData uri="http://schemas.openxmlformats.org/drawingml/2006/table">
            <a:tbl>
              <a:tblPr firstRow="1" bandRow="1">
                <a:tableStyleId>{5C22544A-7EE6-4342-B048-85BDC9FD1C3A}</a:tableStyleId>
              </a:tblPr>
              <a:tblGrid>
                <a:gridCol w="11338560">
                  <a:extLst>
                    <a:ext uri="{9D8B030D-6E8A-4147-A177-3AD203B41FA5}">
                      <a16:colId xmlns:a16="http://schemas.microsoft.com/office/drawing/2014/main" val="1606879587"/>
                    </a:ext>
                  </a:extLst>
                </a:gridCol>
              </a:tblGrid>
              <a:tr h="370840">
                <a:tc>
                  <a:txBody>
                    <a:bodyPr/>
                    <a:lstStyle/>
                    <a:p>
                      <a:endParaRPr lang="en-GB" dirty="0" smtClean="0"/>
                    </a:p>
                    <a:p>
                      <a:pPr algn="ctr"/>
                      <a:r>
                        <a:rPr lang="en-GB" sz="3600" b="0" dirty="0" smtClean="0">
                          <a:solidFill>
                            <a:schemeClr val="tx1"/>
                          </a:solidFill>
                        </a:rPr>
                        <a:t>Birchwood Avenue Primary School</a:t>
                      </a:r>
                    </a:p>
                    <a:p>
                      <a:pPr algn="ctr"/>
                      <a:r>
                        <a:rPr lang="en-GB" sz="2800" b="0" dirty="0" smtClean="0">
                          <a:solidFill>
                            <a:schemeClr val="tx1"/>
                          </a:solidFill>
                        </a:rPr>
                        <a:t>Educating hearts and minds through Science education</a:t>
                      </a:r>
                      <a:endParaRPr lang="en-GB" sz="1400" b="0" dirty="0" smtClean="0">
                        <a:solidFill>
                          <a:schemeClr val="tx1"/>
                        </a:solidFill>
                      </a:endParaRPr>
                    </a:p>
                    <a:p>
                      <a:endParaRPr lang="en-GB" dirty="0"/>
                    </a:p>
                  </a:txBody>
                  <a:tcPr>
                    <a:solidFill>
                      <a:srgbClr val="FF0000"/>
                    </a:solidFill>
                  </a:tcPr>
                </a:tc>
                <a:extLst>
                  <a:ext uri="{0D108BD9-81ED-4DB2-BD59-A6C34878D82A}">
                    <a16:rowId xmlns:a16="http://schemas.microsoft.com/office/drawing/2014/main" val="2776961943"/>
                  </a:ext>
                </a:extLst>
              </a:tr>
              <a:tr h="370840">
                <a:tc>
                  <a:txBody>
                    <a:bodyPr/>
                    <a:lstStyle/>
                    <a:p>
                      <a:endParaRPr lang="en-GB" dirty="0"/>
                    </a:p>
                  </a:txBody>
                  <a:tcPr>
                    <a:solidFill>
                      <a:schemeClr val="bg1"/>
                    </a:solidFill>
                  </a:tcPr>
                </a:tc>
                <a:extLst>
                  <a:ext uri="{0D108BD9-81ED-4DB2-BD59-A6C34878D82A}">
                    <a16:rowId xmlns:a16="http://schemas.microsoft.com/office/drawing/2014/main" val="315143039"/>
                  </a:ext>
                </a:extLst>
              </a:tr>
              <a:tr h="370840">
                <a:tc>
                  <a:txBody>
                    <a:bodyPr/>
                    <a:lstStyle/>
                    <a:p>
                      <a:r>
                        <a:rPr lang="en-GB" dirty="0" smtClean="0"/>
                        <a:t>At Birchwood Avenue Primary School, it is our intention, through science, to engage, inspire and challenge pupils. We nurture our pupil’s curiosity so that they are encouraged to develop an interest in both the natural and man-made world around them. We want our learners to use the skills of classification, observation, investigation, pattern searching and research to support their exploration and understanding. We want our learners to develop scientific knowledge and conceptual understanding through the disciplines of biology, chemistry and physics so they are equipped not just for the next stage in their learning but able to contribute to a sustainable future. </a:t>
                      </a:r>
                      <a:endParaRPr lang="en-GB" dirty="0"/>
                    </a:p>
                  </a:txBody>
                  <a:tcPr>
                    <a:solidFill>
                      <a:srgbClr val="EFD3D7"/>
                    </a:solidFill>
                  </a:tcPr>
                </a:tc>
                <a:extLst>
                  <a:ext uri="{0D108BD9-81ED-4DB2-BD59-A6C34878D82A}">
                    <a16:rowId xmlns:a16="http://schemas.microsoft.com/office/drawing/2014/main" val="850259273"/>
                  </a:ext>
                </a:extLst>
              </a:tr>
              <a:tr h="370840">
                <a:tc>
                  <a:txBody>
                    <a:bodyPr/>
                    <a:lstStyle/>
                    <a:p>
                      <a:endParaRPr lang="en-GB" dirty="0"/>
                    </a:p>
                  </a:txBody>
                  <a:tcPr>
                    <a:solidFill>
                      <a:schemeClr val="bg1"/>
                    </a:solidFill>
                  </a:tcPr>
                </a:tc>
                <a:extLst>
                  <a:ext uri="{0D108BD9-81ED-4DB2-BD59-A6C34878D82A}">
                    <a16:rowId xmlns:a16="http://schemas.microsoft.com/office/drawing/2014/main" val="2036074853"/>
                  </a:ext>
                </a:extLst>
              </a:tr>
              <a:tr h="370840">
                <a:tc>
                  <a:txBody>
                    <a:bodyPr/>
                    <a:lstStyle/>
                    <a:p>
                      <a:r>
                        <a:rPr lang="en-GB" dirty="0" smtClean="0"/>
                        <a:t>ARK Syllabus for Science aims &amp; purpose:</a:t>
                      </a:r>
                      <a:br>
                        <a:rPr lang="en-GB" dirty="0" smtClean="0"/>
                      </a:br>
                      <a:r>
                        <a:rPr lang="en-GB" sz="1800" b="0" i="0" kern="1200" dirty="0" smtClean="0">
                          <a:solidFill>
                            <a:schemeClr val="dk1"/>
                          </a:solidFill>
                          <a:effectLst/>
                          <a:latin typeface="+mn-lt"/>
                          <a:ea typeface="+mn-ea"/>
                          <a:cs typeface="+mn-cs"/>
                        </a:rPr>
                        <a:t>The primary science curriculum aims to develop scientific knowledge and conceptual understanding in pupils, fostering an understanding of the nature, processes, and methods of science. It also aims to equip students with the scientific knowledge needed to understand the uses and implications of science in their lives. </a:t>
                      </a:r>
                      <a:endParaRPr lang="en-GB" dirty="0"/>
                    </a:p>
                  </a:txBody>
                  <a:tcPr>
                    <a:solidFill>
                      <a:srgbClr val="F4EEEF"/>
                    </a:solidFill>
                  </a:tcPr>
                </a:tc>
                <a:extLst>
                  <a:ext uri="{0D108BD9-81ED-4DB2-BD59-A6C34878D82A}">
                    <a16:rowId xmlns:a16="http://schemas.microsoft.com/office/drawing/2014/main" val="3814684137"/>
                  </a:ext>
                </a:extLst>
              </a:tr>
            </a:tbl>
          </a:graphicData>
        </a:graphic>
      </p:graphicFrame>
      <p:pic>
        <p:nvPicPr>
          <p:cNvPr id="5" name="Picture 4"/>
          <p:cNvPicPr>
            <a:picLocks noChangeAspect="1"/>
          </p:cNvPicPr>
          <p:nvPr/>
        </p:nvPicPr>
        <p:blipFill rotWithShape="1">
          <a:blip r:embed="rId2"/>
          <a:srcRect l="25402" t="26379" r="69924" b="65096"/>
          <a:stretch/>
        </p:blipFill>
        <p:spPr>
          <a:xfrm>
            <a:off x="585216" y="484632"/>
            <a:ext cx="1106424" cy="1135162"/>
          </a:xfrm>
          <a:prstGeom prst="rect">
            <a:avLst/>
          </a:prstGeom>
        </p:spPr>
      </p:pic>
      <p:pic>
        <p:nvPicPr>
          <p:cNvPr id="6" name="Picture 5"/>
          <p:cNvPicPr>
            <a:picLocks noChangeAspect="1"/>
          </p:cNvPicPr>
          <p:nvPr/>
        </p:nvPicPr>
        <p:blipFill rotWithShape="1">
          <a:blip r:embed="rId2"/>
          <a:srcRect l="25402" t="26379" r="69924" b="65096"/>
          <a:stretch/>
        </p:blipFill>
        <p:spPr>
          <a:xfrm>
            <a:off x="10506456" y="484632"/>
            <a:ext cx="1106424" cy="1135162"/>
          </a:xfrm>
          <a:prstGeom prst="rect">
            <a:avLst/>
          </a:prstGeom>
        </p:spPr>
      </p:pic>
    </p:spTree>
    <p:extLst>
      <p:ext uri="{BB962C8B-B14F-4D97-AF65-F5344CB8AC3E}">
        <p14:creationId xmlns:p14="http://schemas.microsoft.com/office/powerpoint/2010/main" val="3744928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17147102"/>
              </p:ext>
            </p:extLst>
          </p:nvPr>
        </p:nvGraphicFramePr>
        <p:xfrm>
          <a:off x="152400" y="164463"/>
          <a:ext cx="11871961" cy="6640680"/>
        </p:xfrm>
        <a:graphic>
          <a:graphicData uri="http://schemas.openxmlformats.org/drawingml/2006/table">
            <a:tbl>
              <a:tblPr firstRow="1" bandRow="1">
                <a:tableStyleId>{5C22544A-7EE6-4342-B048-85BDC9FD1C3A}</a:tableStyleId>
              </a:tblPr>
              <a:tblGrid>
                <a:gridCol w="1891517">
                  <a:extLst>
                    <a:ext uri="{9D8B030D-6E8A-4147-A177-3AD203B41FA5}">
                      <a16:colId xmlns:a16="http://schemas.microsoft.com/office/drawing/2014/main" val="2816635922"/>
                    </a:ext>
                  </a:extLst>
                </a:gridCol>
                <a:gridCol w="2495111">
                  <a:extLst>
                    <a:ext uri="{9D8B030D-6E8A-4147-A177-3AD203B41FA5}">
                      <a16:colId xmlns:a16="http://schemas.microsoft.com/office/drawing/2014/main" val="442804097"/>
                    </a:ext>
                  </a:extLst>
                </a:gridCol>
                <a:gridCol w="2495111">
                  <a:extLst>
                    <a:ext uri="{9D8B030D-6E8A-4147-A177-3AD203B41FA5}">
                      <a16:colId xmlns:a16="http://schemas.microsoft.com/office/drawing/2014/main" val="3166623467"/>
                    </a:ext>
                  </a:extLst>
                </a:gridCol>
                <a:gridCol w="2495111">
                  <a:extLst>
                    <a:ext uri="{9D8B030D-6E8A-4147-A177-3AD203B41FA5}">
                      <a16:colId xmlns:a16="http://schemas.microsoft.com/office/drawing/2014/main" val="1744159761"/>
                    </a:ext>
                  </a:extLst>
                </a:gridCol>
                <a:gridCol w="2495111">
                  <a:extLst>
                    <a:ext uri="{9D8B030D-6E8A-4147-A177-3AD203B41FA5}">
                      <a16:colId xmlns:a16="http://schemas.microsoft.com/office/drawing/2014/main" val="2862160462"/>
                    </a:ext>
                  </a:extLst>
                </a:gridCol>
              </a:tblGrid>
              <a:tr h="832508">
                <a:tc>
                  <a:txBody>
                    <a:bodyPr/>
                    <a:lstStyle/>
                    <a:p>
                      <a:r>
                        <a:rPr lang="en-GB" sz="1200" u="sng" dirty="0" smtClean="0">
                          <a:solidFill>
                            <a:schemeClr val="tx1"/>
                          </a:solidFill>
                        </a:rPr>
                        <a:t>Scientific</a:t>
                      </a:r>
                      <a:r>
                        <a:rPr lang="en-GB" sz="1200" u="sng" baseline="0" dirty="0" smtClean="0">
                          <a:solidFill>
                            <a:schemeClr val="tx1"/>
                          </a:solidFill>
                        </a:rPr>
                        <a:t> skills</a:t>
                      </a:r>
                      <a:endParaRPr lang="en-GB" sz="1200" u="sng"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smtClean="0">
                          <a:solidFill>
                            <a:schemeClr val="tx1"/>
                          </a:solidFill>
                        </a:rPr>
                        <a:t>EYFS</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baseline="0" dirty="0" smtClean="0">
                          <a:solidFill>
                            <a:schemeClr val="tx1"/>
                          </a:solidFill>
                        </a:rPr>
                        <a:t>KS1</a:t>
                      </a:r>
                    </a:p>
                    <a:p>
                      <a:r>
                        <a:rPr lang="en-GB" sz="1200" baseline="0" dirty="0" smtClean="0">
                          <a:solidFill>
                            <a:schemeClr val="tx1"/>
                          </a:solidFill>
                        </a:rPr>
                        <a:t>Year 1 </a:t>
                      </a:r>
                    </a:p>
                    <a:p>
                      <a:r>
                        <a:rPr lang="en-GB" sz="1200" baseline="0" dirty="0" smtClean="0">
                          <a:solidFill>
                            <a:schemeClr val="tx1"/>
                          </a:solidFill>
                        </a:rPr>
                        <a:t>Year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smtClean="0">
                          <a:solidFill>
                            <a:schemeClr val="tx1"/>
                          </a:solidFill>
                        </a:rPr>
                        <a:t>LKS2</a:t>
                      </a:r>
                    </a:p>
                    <a:p>
                      <a:r>
                        <a:rPr lang="en-GB" sz="1200" dirty="0" smtClean="0">
                          <a:solidFill>
                            <a:schemeClr val="tx1"/>
                          </a:solidFill>
                        </a:rPr>
                        <a:t>Year 3</a:t>
                      </a:r>
                    </a:p>
                    <a:p>
                      <a:r>
                        <a:rPr lang="en-GB" sz="1200" dirty="0" smtClean="0">
                          <a:solidFill>
                            <a:schemeClr val="tx1"/>
                          </a:solidFill>
                        </a:rPr>
                        <a:t>Year 4</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200" dirty="0" smtClean="0">
                          <a:solidFill>
                            <a:schemeClr val="tx1"/>
                          </a:solidFill>
                        </a:rPr>
                        <a:t>UKS2</a:t>
                      </a:r>
                    </a:p>
                    <a:p>
                      <a:r>
                        <a:rPr lang="en-GB" sz="1200" dirty="0" smtClean="0">
                          <a:solidFill>
                            <a:schemeClr val="tx1"/>
                          </a:solidFill>
                        </a:rPr>
                        <a:t>Year 5</a:t>
                      </a:r>
                    </a:p>
                    <a:p>
                      <a:r>
                        <a:rPr lang="en-GB" sz="1200" dirty="0" smtClean="0">
                          <a:solidFill>
                            <a:schemeClr val="tx1"/>
                          </a:solidFill>
                        </a:rPr>
                        <a:t>Year 6</a:t>
                      </a:r>
                      <a:endParaRPr lang="en-GB"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2257898"/>
                  </a:ext>
                </a:extLst>
              </a:tr>
              <a:tr h="1070368">
                <a:tc>
                  <a:txBody>
                    <a:bodyPr/>
                    <a:lstStyle/>
                    <a:p>
                      <a:r>
                        <a:rPr lang="en-GB" sz="1350" b="1" dirty="0" smtClean="0"/>
                        <a:t>Asking questions and recognising that they can be answered in different ways </a:t>
                      </a:r>
                      <a:endParaRPr lang="en-GB" sz="13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Ask questions to find out more and to check they understand what has been said to them.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Asking simple questions and recognising that they can be answered in different ways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Asking relevant questions and using different types of scientific enquiries to answer them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Planning different types of scientific enquiries to answer questions, including recognising and controlling variables where necessary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383195"/>
                  </a:ext>
                </a:extLst>
              </a:tr>
              <a:tr h="1783946">
                <a:tc>
                  <a:txBody>
                    <a:bodyPr/>
                    <a:lstStyle/>
                    <a:p>
                      <a:r>
                        <a:rPr lang="en-GB" sz="1350" b="1" dirty="0" smtClean="0"/>
                        <a:t>Making observations and taking measurements</a:t>
                      </a:r>
                      <a:endParaRPr lang="en-GB" sz="13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Wingdings" panose="05000000000000000000" pitchFamily="2" charset="2"/>
                        <a:buChar char="§"/>
                      </a:pPr>
                      <a:r>
                        <a:rPr lang="en-GB" sz="1350" dirty="0" smtClean="0"/>
                        <a:t>Explore the natural world around them</a:t>
                      </a:r>
                    </a:p>
                    <a:p>
                      <a:pPr marL="285750" indent="-285750">
                        <a:buFont typeface="Wingdings" panose="05000000000000000000" pitchFamily="2" charset="2"/>
                        <a:buChar char="§"/>
                      </a:pPr>
                      <a:r>
                        <a:rPr lang="en-GB" sz="1350" dirty="0" smtClean="0"/>
                        <a:t>Describe what they see, hear and feel whilst outside. </a:t>
                      </a:r>
                    </a:p>
                    <a:p>
                      <a:pPr marL="285750" indent="-285750">
                        <a:buFont typeface="Wingdings" panose="05000000000000000000" pitchFamily="2" charset="2"/>
                        <a:buChar char="§"/>
                      </a:pPr>
                      <a:r>
                        <a:rPr lang="en-GB" sz="1350" dirty="0" smtClean="0"/>
                        <a:t>Develop their small motor skills so that they can use a range of tools competently, safely and confidently.</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Observing closely, using simple equipment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Making systematic and careful observations and, where appropriate, taking accurate measurements using standard units, using a range of equipment, including thermometers and data loggers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Taking measurements, using a range of scientific equipment, with increasing accuracy and precision, taking repeat readings when appropriate</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723441"/>
                  </a:ext>
                </a:extLst>
              </a:tr>
              <a:tr h="1070368">
                <a:tc>
                  <a:txBody>
                    <a:bodyPr/>
                    <a:lstStyle/>
                    <a:p>
                      <a:r>
                        <a:rPr lang="en-GB" sz="1350" b="1" dirty="0" smtClean="0"/>
                        <a:t>Engaging in practical enquiry to answer questions</a:t>
                      </a:r>
                      <a:endParaRPr lang="en-GB" sz="13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285750" indent="-285750">
                        <a:buFont typeface="Arial" panose="020B0604020202020204" pitchFamily="34" charset="0"/>
                        <a:buChar char="•"/>
                      </a:pPr>
                      <a:r>
                        <a:rPr lang="en-GB" sz="1350" dirty="0" smtClean="0"/>
                        <a:t>Performing simple tests </a:t>
                      </a:r>
                    </a:p>
                    <a:p>
                      <a:pPr marL="285750" indent="-285750">
                        <a:buFont typeface="Arial" panose="020B0604020202020204" pitchFamily="34" charset="0"/>
                        <a:buChar char="•"/>
                      </a:pPr>
                      <a:r>
                        <a:rPr lang="en-GB" sz="1350" dirty="0" smtClean="0"/>
                        <a:t>Identifying and classifying</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Setting up simple practical enquiries, comparative and fair tests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Planning different types of scientific enquiries to answer questions, including recognising and controlling variables where necessary</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84266"/>
                  </a:ext>
                </a:extLst>
              </a:tr>
              <a:tr h="1783946">
                <a:tc>
                  <a:txBody>
                    <a:bodyPr/>
                    <a:lstStyle/>
                    <a:p>
                      <a:r>
                        <a:rPr lang="en-GB" sz="1350" b="1" dirty="0" smtClean="0"/>
                        <a:t>Recording and presenting evidence</a:t>
                      </a:r>
                      <a:endParaRPr lang="en-GB" sz="13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Connect one idea or action to another using a range of connectives.</a:t>
                      </a:r>
                    </a:p>
                    <a:p>
                      <a:pPr marL="285750" indent="-285750">
                        <a:buFont typeface="Arial" panose="020B0604020202020204" pitchFamily="34" charset="0"/>
                        <a:buChar char="•"/>
                      </a:pPr>
                      <a:r>
                        <a:rPr lang="en-GB" sz="1350" dirty="0" smtClean="0"/>
                        <a:t>Describe events in some detail.</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Gathering and recording data to help in answering questions</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Gathering, recording, classifying and presenting data in a variety of ways to help in answering questions. </a:t>
                      </a:r>
                    </a:p>
                    <a:p>
                      <a:pPr marL="285750" indent="-285750">
                        <a:buFont typeface="Arial" panose="020B0604020202020204" pitchFamily="34" charset="0"/>
                        <a:buChar char="•"/>
                      </a:pPr>
                      <a:r>
                        <a:rPr lang="en-GB" sz="1350" dirty="0" smtClean="0"/>
                        <a:t>Recording findings using simple scientific language, drawings, labelled diagrams, keys, bar charts, and tables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Recording data and results of increasing complexity using scientific diagrams and labels, classification keys, tables, scatter graphs, bar and line graphs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603214"/>
                  </a:ext>
                </a:extLst>
              </a:tr>
            </a:tbl>
          </a:graphicData>
        </a:graphic>
      </p:graphicFrame>
    </p:spTree>
    <p:extLst>
      <p:ext uri="{BB962C8B-B14F-4D97-AF65-F5344CB8AC3E}">
        <p14:creationId xmlns:p14="http://schemas.microsoft.com/office/powerpoint/2010/main" val="2852242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9360895"/>
              </p:ext>
            </p:extLst>
          </p:nvPr>
        </p:nvGraphicFramePr>
        <p:xfrm>
          <a:off x="152400" y="108348"/>
          <a:ext cx="11871962" cy="6639873"/>
        </p:xfrm>
        <a:graphic>
          <a:graphicData uri="http://schemas.openxmlformats.org/drawingml/2006/table">
            <a:tbl>
              <a:tblPr firstRow="1" bandRow="1">
                <a:tableStyleId>{5C22544A-7EE6-4342-B048-85BDC9FD1C3A}</a:tableStyleId>
              </a:tblPr>
              <a:tblGrid>
                <a:gridCol w="1630680">
                  <a:extLst>
                    <a:ext uri="{9D8B030D-6E8A-4147-A177-3AD203B41FA5}">
                      <a16:colId xmlns:a16="http://schemas.microsoft.com/office/drawing/2014/main" val="2816635922"/>
                    </a:ext>
                  </a:extLst>
                </a:gridCol>
                <a:gridCol w="2133600">
                  <a:extLst>
                    <a:ext uri="{9D8B030D-6E8A-4147-A177-3AD203B41FA5}">
                      <a16:colId xmlns:a16="http://schemas.microsoft.com/office/drawing/2014/main" val="442804097"/>
                    </a:ext>
                  </a:extLst>
                </a:gridCol>
                <a:gridCol w="1844040">
                  <a:extLst>
                    <a:ext uri="{9D8B030D-6E8A-4147-A177-3AD203B41FA5}">
                      <a16:colId xmlns:a16="http://schemas.microsoft.com/office/drawing/2014/main" val="3166623467"/>
                    </a:ext>
                  </a:extLst>
                </a:gridCol>
                <a:gridCol w="3131821">
                  <a:extLst>
                    <a:ext uri="{9D8B030D-6E8A-4147-A177-3AD203B41FA5}">
                      <a16:colId xmlns:a16="http://schemas.microsoft.com/office/drawing/2014/main" val="1744159761"/>
                    </a:ext>
                  </a:extLst>
                </a:gridCol>
                <a:gridCol w="3131821">
                  <a:extLst>
                    <a:ext uri="{9D8B030D-6E8A-4147-A177-3AD203B41FA5}">
                      <a16:colId xmlns:a16="http://schemas.microsoft.com/office/drawing/2014/main" val="2862160462"/>
                    </a:ext>
                  </a:extLst>
                </a:gridCol>
              </a:tblGrid>
              <a:tr h="6039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u="sng" dirty="0" smtClean="0">
                          <a:solidFill>
                            <a:schemeClr val="tx1"/>
                          </a:solidFill>
                        </a:rPr>
                        <a:t>Scientific</a:t>
                      </a:r>
                      <a:r>
                        <a:rPr lang="en-GB" sz="1400" u="sng" baseline="0" dirty="0" smtClean="0">
                          <a:solidFill>
                            <a:schemeClr val="tx1"/>
                          </a:solidFill>
                        </a:rPr>
                        <a:t> skills</a:t>
                      </a:r>
                      <a:endParaRPr lang="en-GB" sz="1400" u="sng" dirty="0" smtClean="0">
                        <a:solidFill>
                          <a:schemeClr val="tx1"/>
                        </a:solidFill>
                      </a:endParaRPr>
                    </a:p>
                    <a:p>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350" b="1" dirty="0" smtClean="0">
                          <a:solidFill>
                            <a:schemeClr val="tx1"/>
                          </a:solidFill>
                        </a:rPr>
                        <a:t>EYFS</a:t>
                      </a:r>
                      <a:endParaRPr lang="en-GB" sz="13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350" b="1" baseline="0" dirty="0" smtClean="0">
                          <a:solidFill>
                            <a:schemeClr val="tx1"/>
                          </a:solidFill>
                        </a:rPr>
                        <a:t>KS1</a:t>
                      </a:r>
                    </a:p>
                    <a:p>
                      <a:r>
                        <a:rPr lang="en-GB" sz="1350" b="1" baseline="0" dirty="0" smtClean="0">
                          <a:solidFill>
                            <a:schemeClr val="tx1"/>
                          </a:solidFill>
                        </a:rPr>
                        <a:t>Year 1 </a:t>
                      </a:r>
                    </a:p>
                    <a:p>
                      <a:r>
                        <a:rPr lang="en-GB" sz="1350" b="1" baseline="0" dirty="0" smtClean="0">
                          <a:solidFill>
                            <a:schemeClr val="tx1"/>
                          </a:solidFill>
                        </a:rPr>
                        <a:t>Year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350" b="1" dirty="0" smtClean="0">
                          <a:solidFill>
                            <a:schemeClr val="tx1"/>
                          </a:solidFill>
                        </a:rPr>
                        <a:t>LKS2</a:t>
                      </a:r>
                    </a:p>
                    <a:p>
                      <a:r>
                        <a:rPr lang="en-GB" sz="1350" b="1" dirty="0" smtClean="0">
                          <a:solidFill>
                            <a:schemeClr val="tx1"/>
                          </a:solidFill>
                        </a:rPr>
                        <a:t>Year 3</a:t>
                      </a:r>
                    </a:p>
                    <a:p>
                      <a:r>
                        <a:rPr lang="en-GB" sz="1350" b="1" dirty="0" smtClean="0">
                          <a:solidFill>
                            <a:schemeClr val="tx1"/>
                          </a:solidFill>
                        </a:rPr>
                        <a:t>Year 4</a:t>
                      </a:r>
                      <a:endParaRPr lang="en-GB" sz="13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350" b="1" dirty="0" smtClean="0">
                          <a:solidFill>
                            <a:schemeClr val="tx1"/>
                          </a:solidFill>
                        </a:rPr>
                        <a:t>UKS2</a:t>
                      </a:r>
                    </a:p>
                    <a:p>
                      <a:r>
                        <a:rPr lang="en-GB" sz="1350" b="1" dirty="0" smtClean="0">
                          <a:solidFill>
                            <a:schemeClr val="tx1"/>
                          </a:solidFill>
                        </a:rPr>
                        <a:t>Year 5</a:t>
                      </a:r>
                    </a:p>
                    <a:p>
                      <a:r>
                        <a:rPr lang="en-GB" sz="1350" b="1" dirty="0" smtClean="0">
                          <a:solidFill>
                            <a:schemeClr val="tx1"/>
                          </a:solidFill>
                        </a:rPr>
                        <a:t>Year 6</a:t>
                      </a:r>
                      <a:endParaRPr lang="en-GB" sz="135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2257898"/>
                  </a:ext>
                </a:extLst>
              </a:tr>
              <a:tr h="2238612">
                <a:tc>
                  <a:txBody>
                    <a:bodyPr/>
                    <a:lstStyle/>
                    <a:p>
                      <a:r>
                        <a:rPr lang="en-GB" sz="1350" b="1" dirty="0" smtClean="0"/>
                        <a:t>Answering questions and concluding</a:t>
                      </a:r>
                      <a:endParaRPr lang="en-GB" sz="13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Listen to and talk about selected non-fiction to develop a deep familiarity with new knowledge and vocabulary.</a:t>
                      </a:r>
                    </a:p>
                    <a:p>
                      <a:pPr marL="285750" indent="-285750">
                        <a:buFont typeface="Arial" panose="020B0604020202020204" pitchFamily="34" charset="0"/>
                        <a:buChar char="•"/>
                      </a:pPr>
                      <a:r>
                        <a:rPr lang="en-GB" sz="1350" dirty="0" smtClean="0"/>
                        <a:t>Connect one idea or action to another using a range of connectives.</a:t>
                      </a:r>
                    </a:p>
                    <a:p>
                      <a:pPr marL="285750" indent="-285750">
                        <a:buFont typeface="Arial" panose="020B0604020202020204" pitchFamily="34" charset="0"/>
                        <a:buChar char="•"/>
                      </a:pPr>
                      <a:r>
                        <a:rPr lang="en-GB" sz="1350" dirty="0" smtClean="0"/>
                        <a:t>Describe events in some detail.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Using their observations and ideas to suggest answers to questions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Using straightforward scientific evidence to answer questions or to support their findings</a:t>
                      </a:r>
                    </a:p>
                    <a:p>
                      <a:pPr marL="285750" indent="-285750">
                        <a:buFont typeface="Arial" panose="020B0604020202020204" pitchFamily="34" charset="0"/>
                        <a:buChar char="•"/>
                      </a:pPr>
                      <a:r>
                        <a:rPr lang="en-GB" sz="1350" dirty="0" smtClean="0"/>
                        <a:t>Identifying differences, similarities or changes related to simple scientific ideas and processes </a:t>
                      </a:r>
                    </a:p>
                    <a:p>
                      <a:pPr marL="285750" indent="-285750">
                        <a:buFont typeface="Arial" panose="020B0604020202020204" pitchFamily="34" charset="0"/>
                        <a:buChar char="•"/>
                      </a:pPr>
                      <a:r>
                        <a:rPr lang="en-GB" sz="1350" dirty="0" smtClean="0"/>
                        <a:t>Using results to draw simple conclusions, make predictions for new values, suggest improvements and raise further questions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Identifying scientific evidence that has been used to support or refute ideas or arguments </a:t>
                      </a:r>
                    </a:p>
                    <a:p>
                      <a:pPr marL="285750" indent="-285750">
                        <a:buFont typeface="Arial" panose="020B0604020202020204" pitchFamily="34" charset="0"/>
                        <a:buChar char="•"/>
                      </a:pPr>
                      <a:r>
                        <a:rPr lang="en-GB" sz="1350" dirty="0" smtClean="0"/>
                        <a:t>Reporting and presenting findings from enquiries, including conclusions, causal relationships and explanations of and degree of trust in results, in oral and written forms such as displays and other presentations</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98785060"/>
                  </a:ext>
                </a:extLst>
              </a:tr>
              <a:tr h="2058494">
                <a:tc>
                  <a:txBody>
                    <a:bodyPr/>
                    <a:lstStyle/>
                    <a:p>
                      <a:r>
                        <a:rPr lang="en-GB" sz="1350" b="1" dirty="0" smtClean="0"/>
                        <a:t>Evaluating and raising further questions and predictions </a:t>
                      </a:r>
                      <a:endParaRPr lang="en-GB" sz="13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285750" indent="-285750">
                        <a:buFont typeface="Arial" panose="020B0604020202020204" pitchFamily="34" charset="0"/>
                        <a:buChar char="•"/>
                      </a:pPr>
                      <a:r>
                        <a:rPr lang="en-GB" sz="1350" dirty="0" smtClean="0"/>
                        <a:t>Using results to draw simple conclusions, make predictions for new values, suggest improvements and raise further questions</a:t>
                      </a:r>
                    </a:p>
                    <a:p>
                      <a:pPr marL="285750" indent="-285750">
                        <a:buFont typeface="Arial" panose="020B0604020202020204" pitchFamily="34" charset="0"/>
                        <a:buChar char="•"/>
                      </a:pPr>
                      <a:r>
                        <a:rPr lang="en-GB" sz="1350" dirty="0" smtClean="0"/>
                        <a:t>Using results to draw simple conclusions, make predictions for new values, suggest improvements and raise further questions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Reporting and presenting findings from enquiries, including conclusions, causal relationships and explanations of and degree of trust in results, in oral and written forms such as displays and other presentations </a:t>
                      </a:r>
                    </a:p>
                    <a:p>
                      <a:pPr marL="285750" indent="-285750">
                        <a:buFont typeface="Arial" panose="020B0604020202020204" pitchFamily="34" charset="0"/>
                        <a:buChar char="•"/>
                      </a:pPr>
                      <a:r>
                        <a:rPr lang="en-GB" sz="1350" dirty="0" smtClean="0"/>
                        <a:t>Using test results to make predictions to set up further comparative and fair tests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7202163"/>
                  </a:ext>
                </a:extLst>
              </a:tr>
              <a:tr h="1518139">
                <a:tc>
                  <a:txBody>
                    <a:bodyPr/>
                    <a:lstStyle/>
                    <a:p>
                      <a:r>
                        <a:rPr lang="en-GB" sz="1350" b="1" dirty="0" smtClean="0"/>
                        <a:t>Communicating their findings</a:t>
                      </a:r>
                      <a:endParaRPr lang="en-GB" sz="135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sz="13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285750" indent="-285750">
                        <a:buFont typeface="Arial" panose="020B0604020202020204" pitchFamily="34" charset="0"/>
                        <a:buChar char="•"/>
                      </a:pPr>
                      <a:r>
                        <a:rPr lang="en-GB" sz="1350" dirty="0" smtClean="0"/>
                        <a:t>Reporting on findings from enquiries, including oral and written explanations, displays or presentations of results and conclusions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indent="-285750">
                        <a:buFont typeface="Arial" panose="020B0604020202020204" pitchFamily="34" charset="0"/>
                        <a:buChar char="•"/>
                      </a:pPr>
                      <a:r>
                        <a:rPr lang="en-GB" sz="1350" dirty="0" smtClean="0"/>
                        <a:t>Reporting and presenting findings from enquiries, including conclusions, causal relationships and explanations of and degree of trust in results, in oral and written forms such as displays and other presentations </a:t>
                      </a:r>
                      <a:endParaRPr lang="en-GB" sz="13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3122029"/>
                  </a:ext>
                </a:extLst>
              </a:tr>
            </a:tbl>
          </a:graphicData>
        </a:graphic>
      </p:graphicFrame>
    </p:spTree>
    <p:extLst>
      <p:ext uri="{BB962C8B-B14F-4D97-AF65-F5344CB8AC3E}">
        <p14:creationId xmlns:p14="http://schemas.microsoft.com/office/powerpoint/2010/main" val="303286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87932530"/>
              </p:ext>
            </p:extLst>
          </p:nvPr>
        </p:nvGraphicFramePr>
        <p:xfrm>
          <a:off x="233680" y="171026"/>
          <a:ext cx="11729718" cy="6443136"/>
        </p:xfrm>
        <a:graphic>
          <a:graphicData uri="http://schemas.openxmlformats.org/drawingml/2006/table">
            <a:tbl>
              <a:tblPr firstRow="1" bandRow="1">
                <a:tableStyleId>{5C22544A-7EE6-4342-B048-85BDC9FD1C3A}</a:tableStyleId>
              </a:tblPr>
              <a:tblGrid>
                <a:gridCol w="970280">
                  <a:extLst>
                    <a:ext uri="{9D8B030D-6E8A-4147-A177-3AD203B41FA5}">
                      <a16:colId xmlns:a16="http://schemas.microsoft.com/office/drawing/2014/main" val="1627706325"/>
                    </a:ext>
                  </a:extLst>
                </a:gridCol>
                <a:gridCol w="1859280">
                  <a:extLst>
                    <a:ext uri="{9D8B030D-6E8A-4147-A177-3AD203B41FA5}">
                      <a16:colId xmlns:a16="http://schemas.microsoft.com/office/drawing/2014/main" val="1075217165"/>
                    </a:ext>
                  </a:extLst>
                </a:gridCol>
                <a:gridCol w="1051560">
                  <a:extLst>
                    <a:ext uri="{9D8B030D-6E8A-4147-A177-3AD203B41FA5}">
                      <a16:colId xmlns:a16="http://schemas.microsoft.com/office/drawing/2014/main" val="1089191056"/>
                    </a:ext>
                  </a:extLst>
                </a:gridCol>
                <a:gridCol w="1145902">
                  <a:extLst>
                    <a:ext uri="{9D8B030D-6E8A-4147-A177-3AD203B41FA5}">
                      <a16:colId xmlns:a16="http://schemas.microsoft.com/office/drawing/2014/main" val="742102645"/>
                    </a:ext>
                  </a:extLst>
                </a:gridCol>
                <a:gridCol w="1675674">
                  <a:extLst>
                    <a:ext uri="{9D8B030D-6E8A-4147-A177-3AD203B41FA5}">
                      <a16:colId xmlns:a16="http://schemas.microsoft.com/office/drawing/2014/main" val="167462223"/>
                    </a:ext>
                  </a:extLst>
                </a:gridCol>
                <a:gridCol w="837837">
                  <a:extLst>
                    <a:ext uri="{9D8B030D-6E8A-4147-A177-3AD203B41FA5}">
                      <a16:colId xmlns:a16="http://schemas.microsoft.com/office/drawing/2014/main" val="77246971"/>
                    </a:ext>
                  </a:extLst>
                </a:gridCol>
                <a:gridCol w="837837">
                  <a:extLst>
                    <a:ext uri="{9D8B030D-6E8A-4147-A177-3AD203B41FA5}">
                      <a16:colId xmlns:a16="http://schemas.microsoft.com/office/drawing/2014/main" val="2377526414"/>
                    </a:ext>
                  </a:extLst>
                </a:gridCol>
                <a:gridCol w="1675674">
                  <a:extLst>
                    <a:ext uri="{9D8B030D-6E8A-4147-A177-3AD203B41FA5}">
                      <a16:colId xmlns:a16="http://schemas.microsoft.com/office/drawing/2014/main" val="2888975768"/>
                    </a:ext>
                  </a:extLst>
                </a:gridCol>
                <a:gridCol w="837837">
                  <a:extLst>
                    <a:ext uri="{9D8B030D-6E8A-4147-A177-3AD203B41FA5}">
                      <a16:colId xmlns:a16="http://schemas.microsoft.com/office/drawing/2014/main" val="917364350"/>
                    </a:ext>
                  </a:extLst>
                </a:gridCol>
                <a:gridCol w="837837">
                  <a:extLst>
                    <a:ext uri="{9D8B030D-6E8A-4147-A177-3AD203B41FA5}">
                      <a16:colId xmlns:a16="http://schemas.microsoft.com/office/drawing/2014/main" val="2405713173"/>
                    </a:ext>
                  </a:extLst>
                </a:gridCol>
              </a:tblGrid>
              <a:tr h="920448">
                <a:tc>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dirty="0" smtClean="0">
                          <a:solidFill>
                            <a:schemeClr val="tx1"/>
                          </a:solidFill>
                        </a:rPr>
                        <a:t>Autumn 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dirty="0" smtClean="0">
                          <a:solidFill>
                            <a:schemeClr val="tx1"/>
                          </a:solidFill>
                        </a:rPr>
                        <a:t>Autumn 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dirty="0" smtClean="0">
                          <a:solidFill>
                            <a:schemeClr val="tx1"/>
                          </a:solidFill>
                        </a:rPr>
                        <a:t>Spring 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dirty="0" smtClean="0">
                          <a:solidFill>
                            <a:schemeClr val="tx1"/>
                          </a:solidFill>
                        </a:rPr>
                        <a:t>Spring</a:t>
                      </a:r>
                      <a:r>
                        <a:rPr lang="en-GB" baseline="0" dirty="0" smtClean="0">
                          <a:solidFill>
                            <a:schemeClr val="tx1"/>
                          </a:solidFill>
                        </a:rPr>
                        <a:t> 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dirty="0" smtClean="0">
                          <a:solidFill>
                            <a:schemeClr val="tx1"/>
                          </a:solidFill>
                        </a:rPr>
                        <a:t>Summer</a:t>
                      </a:r>
                      <a:r>
                        <a:rPr lang="en-GB" baseline="0" dirty="0" smtClean="0">
                          <a:solidFill>
                            <a:schemeClr val="tx1"/>
                          </a:solidFill>
                        </a:rPr>
                        <a:t> 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dirty="0" smtClean="0">
                          <a:solidFill>
                            <a:schemeClr val="tx1"/>
                          </a:solidFill>
                        </a:rPr>
                        <a:t>Summer 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4201602462"/>
                  </a:ext>
                </a:extLst>
              </a:tr>
              <a:tr h="920448">
                <a:tc>
                  <a:txBody>
                    <a:bodyPr/>
                    <a:lstStyle/>
                    <a:p>
                      <a:r>
                        <a:rPr lang="en-GB" dirty="0" smtClean="0">
                          <a:solidFill>
                            <a:schemeClr val="tx1"/>
                          </a:solidFill>
                        </a:rPr>
                        <a:t>Year 1</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Everyday materials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Autumn</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Winter</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Amazing</a:t>
                      </a:r>
                      <a:r>
                        <a:rPr lang="en-GB" sz="1400" baseline="0" dirty="0" smtClean="0">
                          <a:solidFill>
                            <a:schemeClr val="tx1"/>
                          </a:solidFill>
                        </a:rPr>
                        <a:t> animals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Spring</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Common</a:t>
                      </a:r>
                      <a:r>
                        <a:rPr lang="en-GB" sz="1400" baseline="0" dirty="0" smtClean="0">
                          <a:solidFill>
                            <a:schemeClr val="tx1"/>
                          </a:solidFill>
                        </a:rPr>
                        <a:t> plants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Summer</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7482289"/>
                  </a:ext>
                </a:extLst>
              </a:tr>
              <a:tr h="920448">
                <a:tc>
                  <a:txBody>
                    <a:bodyPr/>
                    <a:lstStyle/>
                    <a:p>
                      <a:r>
                        <a:rPr lang="en-GB" dirty="0" smtClean="0">
                          <a:solidFill>
                            <a:schemeClr val="tx1"/>
                          </a:solidFill>
                        </a:rPr>
                        <a:t>Year 2</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Uses of everyday materials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Animals</a:t>
                      </a:r>
                      <a:r>
                        <a:rPr lang="en-GB" sz="1400" baseline="0" dirty="0" smtClean="0">
                          <a:solidFill>
                            <a:schemeClr val="tx1"/>
                          </a:solidFill>
                        </a:rPr>
                        <a:t> and their survival</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3">
                  <a:txBody>
                    <a:bodyPr/>
                    <a:lstStyle/>
                    <a:p>
                      <a:r>
                        <a:rPr lang="en-GB" sz="1400" dirty="0" smtClean="0">
                          <a:solidFill>
                            <a:schemeClr val="tx1"/>
                          </a:solidFill>
                        </a:rPr>
                        <a:t>Living things and</a:t>
                      </a:r>
                      <a:r>
                        <a:rPr lang="en-GB" sz="1400" baseline="0" dirty="0" smtClean="0">
                          <a:solidFill>
                            <a:schemeClr val="tx1"/>
                          </a:solidFill>
                        </a:rPr>
                        <a:t> their habitats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3">
                  <a:txBody>
                    <a:bodyPr/>
                    <a:lstStyle/>
                    <a:p>
                      <a:r>
                        <a:rPr lang="en-GB" sz="1400" dirty="0" smtClean="0">
                          <a:solidFill>
                            <a:schemeClr val="tx1"/>
                          </a:solidFill>
                        </a:rPr>
                        <a:t>Living things and their habitats (plant focus)</a:t>
                      </a:r>
                    </a:p>
                    <a:p>
                      <a:r>
                        <a:rPr lang="en-GB" sz="1400" dirty="0" smtClean="0">
                          <a:solidFill>
                            <a:schemeClr val="tx1"/>
                          </a:solidFill>
                        </a:rPr>
                        <a:t>Plants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3224772268"/>
                  </a:ext>
                </a:extLst>
              </a:tr>
              <a:tr h="920448">
                <a:tc>
                  <a:txBody>
                    <a:bodyPr/>
                    <a:lstStyle/>
                    <a:p>
                      <a:r>
                        <a:rPr lang="en-GB" dirty="0" smtClean="0">
                          <a:solidFill>
                            <a:schemeClr val="tx1"/>
                          </a:solidFill>
                        </a:rPr>
                        <a:t>Year 3</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Animals including</a:t>
                      </a:r>
                      <a:r>
                        <a:rPr lang="en-GB" sz="1400" baseline="0" dirty="0" smtClean="0">
                          <a:solidFill>
                            <a:schemeClr val="tx1"/>
                          </a:solidFill>
                        </a:rPr>
                        <a:t> humans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Rocks and fossils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3">
                  <a:txBody>
                    <a:bodyPr/>
                    <a:lstStyle/>
                    <a:p>
                      <a:r>
                        <a:rPr lang="en-GB" sz="1400" dirty="0" smtClean="0">
                          <a:solidFill>
                            <a:schemeClr val="tx1"/>
                          </a:solidFill>
                        </a:rPr>
                        <a:t>Light and</a:t>
                      </a:r>
                      <a:r>
                        <a:rPr lang="en-GB" sz="1400" baseline="0" dirty="0" smtClean="0">
                          <a:solidFill>
                            <a:schemeClr val="tx1"/>
                          </a:solidFill>
                        </a:rPr>
                        <a:t> shadow</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sz="1400" dirty="0" smtClean="0">
                          <a:solidFill>
                            <a:schemeClr val="tx1"/>
                          </a:solidFill>
                        </a:rPr>
                        <a:t>Forces</a:t>
                      </a:r>
                      <a:r>
                        <a:rPr lang="en-GB" sz="1400" baseline="0" dirty="0" smtClean="0">
                          <a:solidFill>
                            <a:schemeClr val="tx1"/>
                          </a:solidFill>
                        </a:rPr>
                        <a:t> and magnets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Plants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2383532489"/>
                  </a:ext>
                </a:extLst>
              </a:tr>
              <a:tr h="920448">
                <a:tc>
                  <a:txBody>
                    <a:bodyPr/>
                    <a:lstStyle/>
                    <a:p>
                      <a:r>
                        <a:rPr lang="en-GB" dirty="0" smtClean="0">
                          <a:solidFill>
                            <a:schemeClr val="tx1"/>
                          </a:solidFill>
                        </a:rPr>
                        <a:t>Year 4</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Teeth</a:t>
                      </a:r>
                      <a:r>
                        <a:rPr lang="en-GB" sz="1400" baseline="0" dirty="0" smtClean="0">
                          <a:solidFill>
                            <a:schemeClr val="tx1"/>
                          </a:solidFill>
                        </a:rPr>
                        <a:t> and digestion</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States of matter</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3">
                  <a:txBody>
                    <a:bodyPr/>
                    <a:lstStyle/>
                    <a:p>
                      <a:r>
                        <a:rPr lang="en-GB" sz="1400" dirty="0" smtClean="0">
                          <a:solidFill>
                            <a:schemeClr val="tx1"/>
                          </a:solidFill>
                        </a:rPr>
                        <a:t>Classification</a:t>
                      </a:r>
                      <a:r>
                        <a:rPr lang="en-GB" sz="1400" baseline="0" dirty="0" smtClean="0">
                          <a:solidFill>
                            <a:schemeClr val="tx1"/>
                          </a:solidFill>
                        </a:rPr>
                        <a:t> and environments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sz="1400" dirty="0" smtClean="0">
                          <a:solidFill>
                            <a:schemeClr val="tx1"/>
                          </a:solidFill>
                        </a:rPr>
                        <a:t>Sound</a:t>
                      </a:r>
                    </a:p>
                    <a:p>
                      <a:r>
                        <a:rPr lang="en-GB" sz="1400" dirty="0" smtClean="0">
                          <a:solidFill>
                            <a:schemeClr val="tx1"/>
                          </a:solidFill>
                        </a:rPr>
                        <a:t>Water Cycle</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Electricity</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2330717365"/>
                  </a:ext>
                </a:extLst>
              </a:tr>
              <a:tr h="920448">
                <a:tc>
                  <a:txBody>
                    <a:bodyPr/>
                    <a:lstStyle/>
                    <a:p>
                      <a:r>
                        <a:rPr lang="en-GB" dirty="0" smtClean="0">
                          <a:solidFill>
                            <a:schemeClr val="tx1"/>
                          </a:solidFill>
                        </a:rPr>
                        <a:t>Year 5</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r>
                        <a:rPr lang="en-GB" sz="1400" dirty="0" smtClean="0">
                          <a:solidFill>
                            <a:schemeClr val="tx1"/>
                          </a:solidFill>
                        </a:rPr>
                        <a:t>Properties</a:t>
                      </a:r>
                      <a:r>
                        <a:rPr lang="en-GB" sz="1400" baseline="0" dirty="0" smtClean="0">
                          <a:solidFill>
                            <a:schemeClr val="tx1"/>
                          </a:solidFill>
                        </a:rPr>
                        <a:t> and changes of materials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sz="1400" dirty="0" smtClean="0">
                          <a:solidFill>
                            <a:schemeClr val="tx1"/>
                          </a:solidFill>
                        </a:rPr>
                        <a:t>Forces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Earth and space</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sz="1400" dirty="0" smtClean="0">
                          <a:solidFill>
                            <a:schemeClr val="tx1"/>
                          </a:solidFill>
                        </a:rPr>
                        <a:t>Life cycles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Getting older</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2829598382"/>
                  </a:ext>
                </a:extLst>
              </a:tr>
              <a:tr h="920448">
                <a:tc>
                  <a:txBody>
                    <a:bodyPr/>
                    <a:lstStyle/>
                    <a:p>
                      <a:r>
                        <a:rPr lang="en-GB" dirty="0" smtClean="0">
                          <a:solidFill>
                            <a:schemeClr val="tx1"/>
                          </a:solidFill>
                        </a:rPr>
                        <a:t>Year 6</a:t>
                      </a:r>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400" dirty="0" smtClean="0">
                          <a:solidFill>
                            <a:schemeClr val="tx1"/>
                          </a:solidFill>
                        </a:rPr>
                        <a:t>Light and perception</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Circulations and lifestyles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a:txBody>
                    <a:bodyPr/>
                    <a:lstStyle/>
                    <a:p>
                      <a:r>
                        <a:rPr lang="en-GB" sz="1400" dirty="0" smtClean="0">
                          <a:solidFill>
                            <a:schemeClr val="tx1"/>
                          </a:solidFill>
                        </a:rPr>
                        <a:t>Electricity</a:t>
                      </a:r>
                      <a:r>
                        <a:rPr lang="en-GB" sz="1400" baseline="0" dirty="0" smtClean="0">
                          <a:solidFill>
                            <a:schemeClr val="tx1"/>
                          </a:solidFill>
                        </a:rPr>
                        <a:t> and circuits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lang="en-GB" sz="1400" dirty="0" smtClean="0">
                          <a:solidFill>
                            <a:schemeClr val="tx1"/>
                          </a:solidFill>
                        </a:rPr>
                        <a:t>Classification of species</a:t>
                      </a:r>
                      <a:endParaRPr lang="en-GB"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gridSpan="3">
                  <a:txBody>
                    <a:bodyPr/>
                    <a:lstStyle/>
                    <a:p>
                      <a:r>
                        <a:rPr lang="en-GB" sz="1800" dirty="0" smtClean="0">
                          <a:solidFill>
                            <a:schemeClr val="tx1"/>
                          </a:solidFill>
                        </a:rPr>
                        <a:t>Evolution and inheritance</a:t>
                      </a:r>
                      <a:endParaRPr lang="en-GB"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extLst>
                  <a:ext uri="{0D108BD9-81ED-4DB2-BD59-A6C34878D82A}">
                    <a16:rowId xmlns:a16="http://schemas.microsoft.com/office/drawing/2014/main" val="1979915832"/>
                  </a:ext>
                </a:extLst>
              </a:tr>
            </a:tbl>
          </a:graphicData>
        </a:graphic>
      </p:graphicFrame>
    </p:spTree>
    <p:extLst>
      <p:ext uri="{BB962C8B-B14F-4D97-AF65-F5344CB8AC3E}">
        <p14:creationId xmlns:p14="http://schemas.microsoft.com/office/powerpoint/2010/main" val="3853775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929</Words>
  <Application>Microsoft Office PowerPoint</Application>
  <PresentationFormat>Widescreen</PresentationFormat>
  <Paragraphs>114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Charlotte Evans</dc:creator>
  <cp:lastModifiedBy>Charlotte Evans</cp:lastModifiedBy>
  <cp:revision>13</cp:revision>
  <cp:lastPrinted>2025-05-06T13:20:00Z</cp:lastPrinted>
  <dcterms:created xsi:type="dcterms:W3CDTF">2025-05-06T10:02:39Z</dcterms:created>
  <dcterms:modified xsi:type="dcterms:W3CDTF">2025-06-06T06:55:32Z</dcterms:modified>
</cp:coreProperties>
</file>