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2_8A845C25.xml" ContentType="application/vnd.ms-powerpoint.comments+xml"/>
  <Override PartName="/ppt/comments/modernComment_116_1083ADFA.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0" r:id="rId26"/>
    <p:sldId id="278" r:id="rId27"/>
    <p:sldId id="279" r:id="rId2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0CAA29-AA2E-1653-9AD9-708C983688EF}" name="Louise Robson" initials="LR" userId="S::louise.robson@keepbritaintidy.org::7d1eefa5-a17f-4d35-aaa4-16bc670bef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A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omments/modernComment_112_8A845C25.xml><?xml version="1.0" encoding="utf-8"?>
<p188:cmLst xmlns:a="http://schemas.openxmlformats.org/drawingml/2006/main" xmlns:r="http://schemas.openxmlformats.org/officeDocument/2006/relationships" xmlns:p188="http://schemas.microsoft.com/office/powerpoint/2018/8/main">
  <p188:cm id="{BC02956E-D0A4-4033-A1D1-2444BE8D7B2B}" authorId="{700CAA29-AA2E-1653-9AD9-708C983688EF}" created="2024-08-27T08:40:48.363">
    <ac:txMkLst xmlns:ac="http://schemas.microsoft.com/office/drawing/2013/main/command">
      <pc:docMk xmlns:pc="http://schemas.microsoft.com/office/powerpoint/2013/main/command"/>
      <pc:sldMk xmlns:pc="http://schemas.microsoft.com/office/powerpoint/2013/main/command" cId="2323930149" sldId="274"/>
      <ac:spMk id="37" creationId="{3B98C698-EADF-9F02-5794-6AB0F6F04BA3}"/>
      <ac:txMk cp="0" len="195">
        <ac:context len="196" hash="1395160812"/>
      </ac:txMk>
    </ac:txMkLst>
    <p188:pos x="5960429" y="1106893"/>
    <p188:txBody>
      <a:bodyPr/>
      <a:lstStyle/>
      <a:p>
        <a:r>
          <a:rPr lang="en-US"/>
          <a:t>Wording change, as above?</a:t>
        </a:r>
      </a:p>
    </p188:txBody>
  </p188:cm>
</p188:cmLst>
</file>

<file path=ppt/comments/modernComment_116_1083ADFA.xml><?xml version="1.0" encoding="utf-8"?>
<p188:cmLst xmlns:a="http://schemas.openxmlformats.org/drawingml/2006/main" xmlns:r="http://schemas.openxmlformats.org/officeDocument/2006/relationships" xmlns:p188="http://schemas.microsoft.com/office/powerpoint/2018/8/main">
  <p188:cm id="{79944C58-CA9E-4DB1-9DD6-B9FEF3E61D52}" authorId="{700CAA29-AA2E-1653-9AD9-708C983688EF}" created="2024-08-27T08:49:13.020">
    <pc:sldMkLst xmlns:pc="http://schemas.microsoft.com/office/powerpoint/2013/main/command">
      <pc:docMk/>
      <pc:sldMk cId="277065210" sldId="278"/>
    </pc:sldMkLst>
    <p188:txBody>
      <a:bodyPr/>
      <a:lstStyle/>
      <a:p>
        <a:r>
          <a:rPr lang="en-US"/>
          <a:t>Again layering on the notes box</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9AE5F1A-C0A5-4416-B78A-2EF8411617B0}"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227435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AE5F1A-C0A5-4416-B78A-2EF8411617B0}"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11567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AE5F1A-C0A5-4416-B78A-2EF8411617B0}"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50290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AE5F1A-C0A5-4416-B78A-2EF8411617B0}"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333001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AE5F1A-C0A5-4416-B78A-2EF8411617B0}"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405877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AE5F1A-C0A5-4416-B78A-2EF8411617B0}"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386138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AE5F1A-C0A5-4416-B78A-2EF8411617B0}" type="datetimeFigureOut">
              <a:rPr lang="en-GB" smtClean="0"/>
              <a:t>19/11/2024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32668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AE5F1A-C0A5-4416-B78A-2EF8411617B0}" type="datetimeFigureOut">
              <a:rPr lang="en-GB" smtClean="0"/>
              <a:t>19/11/2024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421142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E5F1A-C0A5-4416-B78A-2EF8411617B0}" type="datetimeFigureOut">
              <a:rPr lang="en-GB" smtClean="0"/>
              <a:t>19/11/2024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10679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E5F1A-C0A5-4416-B78A-2EF8411617B0}"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197114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E5F1A-C0A5-4416-B78A-2EF8411617B0}"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133754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39AE5F1A-C0A5-4416-B78A-2EF8411617B0}" type="datetimeFigureOut">
              <a:rPr lang="en-GB" smtClean="0"/>
              <a:t>19/11/2024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B2482FD5-5CF3-4C34-A7CE-CF7BD7D9B0EC}" type="slidenum">
              <a:rPr lang="en-GB" smtClean="0"/>
              <a:t>‹#›</a:t>
            </a:fld>
            <a:endParaRPr lang="en-GB"/>
          </a:p>
        </p:txBody>
      </p:sp>
    </p:spTree>
    <p:extLst>
      <p:ext uri="{BB962C8B-B14F-4D97-AF65-F5344CB8AC3E}">
        <p14:creationId xmlns:p14="http://schemas.microsoft.com/office/powerpoint/2010/main" val="3650868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18/10/relationships/comments" Target="../comments/modernComment_112_8A845C25.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18/10/relationships/comments" Target="../comments/modernComment_116_1083ADFA.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C69CD5B3-4D41-9212-2D22-62A7C28BAABB}"/>
              </a:ext>
            </a:extLst>
          </p:cNvPr>
          <p:cNvSpPr txBox="1">
            <a:spLocks noGrp="1" noRot="1" noMove="1" noResize="1" noEditPoints="1" noAdjustHandles="1" noChangeArrowheads="1" noChangeShapeType="1"/>
          </p:cNvSpPr>
          <p:nvPr/>
        </p:nvSpPr>
        <p:spPr>
          <a:xfrm>
            <a:off x="585756" y="312860"/>
            <a:ext cx="5350991"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B0704020202020204" pitchFamily="34" charset="0"/>
              </a:rPr>
              <a:t>Environmental Review </a:t>
            </a:r>
          </a:p>
          <a:p>
            <a:pPr marL="0" lvl="0" indent="0" algn="l" rtl="0">
              <a:spcBef>
                <a:spcPts val="0"/>
              </a:spcBef>
              <a:spcAft>
                <a:spcPts val="0"/>
              </a:spcAft>
              <a:buNone/>
            </a:pPr>
            <a:r>
              <a:rPr lang="en-GB" sz="2400" dirty="0">
                <a:latin typeface="Avenir Next LT Pro" panose="020B0504020202020204" pitchFamily="34" charset="0"/>
              </a:rPr>
              <a:t>2024/25</a:t>
            </a:r>
            <a:endParaRPr sz="2400" dirty="0">
              <a:latin typeface="Avenir Next LT Pro" panose="020B0504020202020204" pitchFamily="34" charset="0"/>
            </a:endParaRPr>
          </a:p>
        </p:txBody>
      </p:sp>
      <p:sp>
        <p:nvSpPr>
          <p:cNvPr id="9" name="TextBox 8">
            <a:extLst>
              <a:ext uri="{FF2B5EF4-FFF2-40B4-BE49-F238E27FC236}">
                <a16:creationId xmlns:a16="http://schemas.microsoft.com/office/drawing/2014/main" id="{B9B30729-45AC-66C9-F7A3-7CB68D3CD2B8}"/>
              </a:ext>
            </a:extLst>
          </p:cNvPr>
          <p:cNvSpPr txBox="1">
            <a:spLocks noGrp="1" noRot="1" noMove="1" noResize="1" noEditPoints="1" noAdjustHandles="1" noChangeArrowheads="1" noChangeShapeType="1"/>
          </p:cNvSpPr>
          <p:nvPr/>
        </p:nvSpPr>
        <p:spPr>
          <a:xfrm>
            <a:off x="585756" y="2432943"/>
            <a:ext cx="5686485" cy="1200329"/>
          </a:xfrm>
          <a:prstGeom prst="rect">
            <a:avLst/>
          </a:prstGeom>
          <a:noFill/>
        </p:spPr>
        <p:txBody>
          <a:bodyPr wrap="square" rtlCol="0">
            <a:spAutoFit/>
          </a:bodyPr>
          <a:lstStyle/>
          <a:p>
            <a:r>
              <a:rPr lang="en-GB" sz="1200">
                <a:latin typeface="Avenir Next LT Pro" panose="020B0504020202020204" pitchFamily="34" charset="0"/>
              </a:rPr>
              <a:t>This is the editable version of the Eco-Schools’ Environmental Review. You can complete it by adding your answers to the slides and then saving it as a PDF for quick upload to the Eco-Schools’ application form. Alternatively, you can simply upload the completed review as a PowerPoint file. This PowerPoint format enables your Eco-Committee to easily present their findings to your school community.</a:t>
            </a:r>
          </a:p>
        </p:txBody>
      </p:sp>
      <p:grpSp>
        <p:nvGrpSpPr>
          <p:cNvPr id="21" name="Group 20">
            <a:extLst>
              <a:ext uri="{FF2B5EF4-FFF2-40B4-BE49-F238E27FC236}">
                <a16:creationId xmlns:a16="http://schemas.microsoft.com/office/drawing/2014/main" id="{E6A11B06-BB24-5A1C-BC26-E22BD193BB20}"/>
              </a:ext>
            </a:extLst>
          </p:cNvPr>
          <p:cNvGrpSpPr>
            <a:grpSpLocks noGrp="1" noUngrp="1" noRot="1" noMove="1" noResize="1"/>
          </p:cNvGrpSpPr>
          <p:nvPr/>
        </p:nvGrpSpPr>
        <p:grpSpPr>
          <a:xfrm>
            <a:off x="673056" y="3677666"/>
            <a:ext cx="5418372" cy="646331"/>
            <a:chOff x="673056" y="4103248"/>
            <a:chExt cx="5418372" cy="646331"/>
          </a:xfrm>
        </p:grpSpPr>
        <p:sp>
          <p:nvSpPr>
            <p:cNvPr id="7" name="Google Shape;63;p13">
              <a:extLst>
                <a:ext uri="{FF2B5EF4-FFF2-40B4-BE49-F238E27FC236}">
                  <a16:creationId xmlns:a16="http://schemas.microsoft.com/office/drawing/2014/main" id="{22094B6F-A5B4-6AD3-2426-E2F136701C89}"/>
                </a:ext>
              </a:extLst>
            </p:cNvPr>
            <p:cNvSpPr>
              <a:spLocks noGrp="1" noRot="1" noMove="1" noResize="1" noEditPoints="1" noAdjustHandles="1" noChangeArrowheads="1" noChangeShapeType="1"/>
            </p:cNvSpPr>
            <p:nvPr/>
          </p:nvSpPr>
          <p:spPr>
            <a:xfrm>
              <a:off x="673056" y="4257880"/>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2CED62F8-15E2-8CA8-87EA-A85084C013C9}"/>
                </a:ext>
              </a:extLst>
            </p:cNvPr>
            <p:cNvSpPr txBox="1">
              <a:spLocks noGrp="1" noRot="1" noMove="1" noResize="1" noEditPoints="1" noAdjustHandles="1" noChangeArrowheads="1" noChangeShapeType="1"/>
            </p:cNvSpPr>
            <p:nvPr/>
          </p:nvSpPr>
          <p:spPr>
            <a:xfrm>
              <a:off x="990702" y="4103248"/>
              <a:ext cx="5100726" cy="646331"/>
            </a:xfrm>
            <a:prstGeom prst="rect">
              <a:avLst/>
            </a:prstGeom>
            <a:noFill/>
          </p:spPr>
          <p:txBody>
            <a:bodyPr wrap="square" rtlCol="0">
              <a:spAutoFit/>
            </a:bodyPr>
            <a:lstStyle/>
            <a:p>
              <a:r>
                <a:rPr lang="en-GB" sz="1200" dirty="0">
                  <a:latin typeface="Avenir Next LT Pro" panose="020B0504020202020204" pitchFamily="34" charset="0"/>
                </a:rPr>
                <a:t>Give yourself a ‘Y’ for every ‘yes’ answer, an ‘N’ for every ‘no’, or leave it blank if the question is not relevant to your setting. You can do this digitally.</a:t>
              </a:r>
            </a:p>
          </p:txBody>
        </p:sp>
      </p:grpSp>
      <p:grpSp>
        <p:nvGrpSpPr>
          <p:cNvPr id="20" name="Group 19">
            <a:extLst>
              <a:ext uri="{FF2B5EF4-FFF2-40B4-BE49-F238E27FC236}">
                <a16:creationId xmlns:a16="http://schemas.microsoft.com/office/drawing/2014/main" id="{0C52C2BE-B589-437B-0264-FA5893C6A6C0}"/>
              </a:ext>
            </a:extLst>
          </p:cNvPr>
          <p:cNvGrpSpPr>
            <a:grpSpLocks noGrp="1" noUngrp="1" noRot="1" noMove="1" noResize="1"/>
          </p:cNvGrpSpPr>
          <p:nvPr/>
        </p:nvGrpSpPr>
        <p:grpSpPr>
          <a:xfrm>
            <a:off x="673056" y="4368391"/>
            <a:ext cx="5418372" cy="276999"/>
            <a:chOff x="673056" y="4912922"/>
            <a:chExt cx="5418372" cy="276999"/>
          </a:xfrm>
        </p:grpSpPr>
        <p:sp>
          <p:nvSpPr>
            <p:cNvPr id="11" name="TextBox 10">
              <a:extLst>
                <a:ext uri="{FF2B5EF4-FFF2-40B4-BE49-F238E27FC236}">
                  <a16:creationId xmlns:a16="http://schemas.microsoft.com/office/drawing/2014/main" id="{B0243DC6-A6DF-FC63-F932-E6E6A4FF2839}"/>
                </a:ext>
              </a:extLst>
            </p:cNvPr>
            <p:cNvSpPr txBox="1">
              <a:spLocks noGrp="1" noRot="1" noMove="1" noResize="1" noEditPoints="1" noAdjustHandles="1" noChangeArrowheads="1" noChangeShapeType="1"/>
            </p:cNvSpPr>
            <p:nvPr/>
          </p:nvSpPr>
          <p:spPr>
            <a:xfrm>
              <a:off x="990702" y="4912922"/>
              <a:ext cx="5100726" cy="276999"/>
            </a:xfrm>
            <a:prstGeom prst="rect">
              <a:avLst/>
            </a:prstGeom>
            <a:noFill/>
          </p:spPr>
          <p:txBody>
            <a:bodyPr wrap="square" rtlCol="0">
              <a:spAutoFit/>
            </a:bodyPr>
            <a:lstStyle/>
            <a:p>
              <a:r>
                <a:rPr lang="en-GB" sz="1200">
                  <a:latin typeface="Avenir Next LT Pro" panose="020B0504020202020204" pitchFamily="34" charset="0"/>
                </a:rPr>
                <a:t>To calculate your score for each topic, count the number of ‘Y’s.</a:t>
              </a:r>
            </a:p>
          </p:txBody>
        </p:sp>
        <p:sp>
          <p:nvSpPr>
            <p:cNvPr id="15" name="Google Shape;63;p13">
              <a:extLst>
                <a:ext uri="{FF2B5EF4-FFF2-40B4-BE49-F238E27FC236}">
                  <a16:creationId xmlns:a16="http://schemas.microsoft.com/office/drawing/2014/main" id="{E3CA657E-23DE-AAFF-F9EA-2C18476440B6}"/>
                </a:ext>
              </a:extLst>
            </p:cNvPr>
            <p:cNvSpPr>
              <a:spLocks noGrp="1" noRot="1" noMove="1" noResize="1" noEditPoints="1" noAdjustHandles="1" noChangeArrowheads="1" noChangeShapeType="1"/>
            </p:cNvSpPr>
            <p:nvPr/>
          </p:nvSpPr>
          <p:spPr>
            <a:xfrm>
              <a:off x="673056" y="4975221"/>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roup 18">
            <a:extLst>
              <a:ext uri="{FF2B5EF4-FFF2-40B4-BE49-F238E27FC236}">
                <a16:creationId xmlns:a16="http://schemas.microsoft.com/office/drawing/2014/main" id="{BEFFEAA6-697E-1481-922C-FFC38577F6F1}"/>
              </a:ext>
            </a:extLst>
          </p:cNvPr>
          <p:cNvGrpSpPr>
            <a:grpSpLocks noGrp="1" noUngrp="1" noRot="1" noMove="1" noResize="1"/>
          </p:cNvGrpSpPr>
          <p:nvPr/>
        </p:nvGrpSpPr>
        <p:grpSpPr>
          <a:xfrm>
            <a:off x="673056" y="5565175"/>
            <a:ext cx="5418372" cy="461665"/>
            <a:chOff x="673056" y="5751788"/>
            <a:chExt cx="5418372" cy="461665"/>
          </a:xfrm>
        </p:grpSpPr>
        <p:sp>
          <p:nvSpPr>
            <p:cNvPr id="12" name="TextBox 11">
              <a:extLst>
                <a:ext uri="{FF2B5EF4-FFF2-40B4-BE49-F238E27FC236}">
                  <a16:creationId xmlns:a16="http://schemas.microsoft.com/office/drawing/2014/main" id="{A9E893D9-6049-BCC4-2584-B560AA2D25CE}"/>
                </a:ext>
              </a:extLst>
            </p:cNvPr>
            <p:cNvSpPr txBox="1">
              <a:spLocks noGrp="1" noRot="1" noMove="1" noResize="1" noEditPoints="1" noAdjustHandles="1" noChangeArrowheads="1" noChangeShapeType="1"/>
            </p:cNvSpPr>
            <p:nvPr/>
          </p:nvSpPr>
          <p:spPr>
            <a:xfrm>
              <a:off x="990702" y="5751788"/>
              <a:ext cx="5100726" cy="461665"/>
            </a:xfrm>
            <a:prstGeom prst="rect">
              <a:avLst/>
            </a:prstGeom>
            <a:noFill/>
          </p:spPr>
          <p:txBody>
            <a:bodyPr wrap="square" rtlCol="0">
              <a:spAutoFit/>
            </a:bodyPr>
            <a:lstStyle/>
            <a:p>
              <a:r>
                <a:rPr lang="en-GB" sz="1200" dirty="0">
                  <a:latin typeface="Avenir Next LT Pro" panose="020B0504020202020204" pitchFamily="34" charset="0"/>
                </a:rPr>
                <a:t>Don’t worry if you have low scores on the Environmental Review, this just means you can make an even greater impact this year.</a:t>
              </a:r>
            </a:p>
          </p:txBody>
        </p:sp>
        <p:sp>
          <p:nvSpPr>
            <p:cNvPr id="16" name="Google Shape;63;p13">
              <a:extLst>
                <a:ext uri="{FF2B5EF4-FFF2-40B4-BE49-F238E27FC236}">
                  <a16:creationId xmlns:a16="http://schemas.microsoft.com/office/drawing/2014/main" id="{BFB233D0-26E1-A088-7452-C2087E6291AB}"/>
                </a:ext>
              </a:extLst>
            </p:cNvPr>
            <p:cNvSpPr>
              <a:spLocks noGrp="1" noRot="1" noMove="1" noResize="1" noEditPoints="1" noAdjustHandles="1" noChangeArrowheads="1" noChangeShapeType="1"/>
            </p:cNvSpPr>
            <p:nvPr/>
          </p:nvSpPr>
          <p:spPr>
            <a:xfrm>
              <a:off x="673056" y="5906420"/>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roup 17">
            <a:extLst>
              <a:ext uri="{FF2B5EF4-FFF2-40B4-BE49-F238E27FC236}">
                <a16:creationId xmlns:a16="http://schemas.microsoft.com/office/drawing/2014/main" id="{F4EB5246-347C-66E2-1B5C-5F8A56ED6268}"/>
              </a:ext>
            </a:extLst>
          </p:cNvPr>
          <p:cNvGrpSpPr>
            <a:grpSpLocks noGrp="1" noUngrp="1" noRot="1" noMove="1" noResize="1"/>
          </p:cNvGrpSpPr>
          <p:nvPr/>
        </p:nvGrpSpPr>
        <p:grpSpPr>
          <a:xfrm>
            <a:off x="673056" y="6071234"/>
            <a:ext cx="5418372" cy="461665"/>
            <a:chOff x="673056" y="6590654"/>
            <a:chExt cx="5418372" cy="461665"/>
          </a:xfrm>
        </p:grpSpPr>
        <p:sp>
          <p:nvSpPr>
            <p:cNvPr id="13" name="TextBox 12">
              <a:extLst>
                <a:ext uri="{FF2B5EF4-FFF2-40B4-BE49-F238E27FC236}">
                  <a16:creationId xmlns:a16="http://schemas.microsoft.com/office/drawing/2014/main" id="{7842F75F-17ED-5E99-6FD8-19B0F47CB287}"/>
                </a:ext>
              </a:extLst>
            </p:cNvPr>
            <p:cNvSpPr txBox="1">
              <a:spLocks noGrp="1" noRot="1" noMove="1" noResize="1" noEditPoints="1" noAdjustHandles="1" noChangeArrowheads="1" noChangeShapeType="1"/>
            </p:cNvSpPr>
            <p:nvPr/>
          </p:nvSpPr>
          <p:spPr>
            <a:xfrm>
              <a:off x="990702" y="6590654"/>
              <a:ext cx="5100726" cy="461665"/>
            </a:xfrm>
            <a:prstGeom prst="rect">
              <a:avLst/>
            </a:prstGeom>
            <a:noFill/>
          </p:spPr>
          <p:txBody>
            <a:bodyPr wrap="square" rtlCol="0">
              <a:spAutoFit/>
            </a:bodyPr>
            <a:lstStyle/>
            <a:p>
              <a:r>
                <a:rPr lang="en-GB" sz="1200">
                  <a:latin typeface="Avenir Next LT Pro" panose="020B0504020202020204" pitchFamily="34" charset="0"/>
                </a:rPr>
                <a:t>Thank you to everyone who submitted suggestions for this year’s Environmental Review, helping us to create the best one yet!</a:t>
              </a:r>
            </a:p>
          </p:txBody>
        </p:sp>
        <p:sp>
          <p:nvSpPr>
            <p:cNvPr id="17" name="Google Shape;63;p13">
              <a:extLst>
                <a:ext uri="{FF2B5EF4-FFF2-40B4-BE49-F238E27FC236}">
                  <a16:creationId xmlns:a16="http://schemas.microsoft.com/office/drawing/2014/main" id="{A70C6549-EF5B-EC2E-1699-5E01B389EFB1}"/>
                </a:ext>
              </a:extLst>
            </p:cNvPr>
            <p:cNvSpPr>
              <a:spLocks noGrp="1" noRot="1" noMove="1" noResize="1" noEditPoints="1" noAdjustHandles="1" noChangeArrowheads="1" noChangeShapeType="1"/>
            </p:cNvSpPr>
            <p:nvPr/>
          </p:nvSpPr>
          <p:spPr>
            <a:xfrm>
              <a:off x="673056" y="6745286"/>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roup 29">
            <a:extLst>
              <a:ext uri="{FF2B5EF4-FFF2-40B4-BE49-F238E27FC236}">
                <a16:creationId xmlns:a16="http://schemas.microsoft.com/office/drawing/2014/main" id="{97BA7FB8-2DA5-EF0D-5E88-E7F77118550B}"/>
              </a:ext>
            </a:extLst>
          </p:cNvPr>
          <p:cNvGrpSpPr>
            <a:grpSpLocks noGrp="1" noUngrp="1" noRot="1" noMove="1" noResize="1"/>
          </p:cNvGrpSpPr>
          <p:nvPr/>
        </p:nvGrpSpPr>
        <p:grpSpPr>
          <a:xfrm>
            <a:off x="585756" y="6577291"/>
            <a:ext cx="5686485" cy="2149277"/>
            <a:chOff x="585756" y="6577291"/>
            <a:chExt cx="5686485" cy="2149277"/>
          </a:xfrm>
        </p:grpSpPr>
        <p:sp>
          <p:nvSpPr>
            <p:cNvPr id="27" name="TextBox 26">
              <a:extLst>
                <a:ext uri="{FF2B5EF4-FFF2-40B4-BE49-F238E27FC236}">
                  <a16:creationId xmlns:a16="http://schemas.microsoft.com/office/drawing/2014/main" id="{4D848BE8-49A2-5722-00B1-51E0E64FED9A}"/>
                </a:ext>
              </a:extLst>
            </p:cNvPr>
            <p:cNvSpPr txBox="1">
              <a:spLocks noGrp="1" noRot="1" noMove="1" noResize="1" noEditPoints="1" noAdjustHandles="1" noChangeArrowheads="1" noChangeShapeType="1"/>
            </p:cNvSpPr>
            <p:nvPr/>
          </p:nvSpPr>
          <p:spPr>
            <a:xfrm>
              <a:off x="673056" y="6746568"/>
              <a:ext cx="5599185" cy="1980000"/>
            </a:xfrm>
            <a:prstGeom prst="rect">
              <a:avLst/>
            </a:prstGeom>
            <a:noFill/>
            <a:ln w="31750">
              <a:solidFill>
                <a:srgbClr val="EA5A0B"/>
              </a:solidFill>
              <a:prstDash val="dash"/>
            </a:ln>
          </p:spPr>
          <p:txBody>
            <a:bodyPr wrap="square" lIns="144000" tIns="216000" rIns="91440" bIns="45720" rtlCol="0" anchor="t">
              <a:noAutofit/>
            </a:bodyPr>
            <a:lstStyle/>
            <a:p>
              <a:r>
                <a:rPr lang="en-GB" sz="1200" dirty="0" smtClean="0">
                  <a:latin typeface="Avenir Next LT Pro"/>
                </a:rPr>
                <a:t>Reception class – Biodiversity</a:t>
              </a:r>
            </a:p>
            <a:p>
              <a:r>
                <a:rPr lang="en-GB" sz="1200" dirty="0" smtClean="0">
                  <a:latin typeface="Avenir Next LT Pro"/>
                </a:rPr>
                <a:t>Year 1 – School grounds</a:t>
              </a:r>
            </a:p>
            <a:p>
              <a:r>
                <a:rPr lang="en-GB" sz="1200" dirty="0" smtClean="0">
                  <a:latin typeface="Avenir Next LT Pro"/>
                </a:rPr>
                <a:t>Year 2 – Waste</a:t>
              </a:r>
            </a:p>
            <a:p>
              <a:r>
                <a:rPr lang="en-GB" sz="1200" dirty="0" smtClean="0">
                  <a:latin typeface="Avenir Next LT Pro"/>
                </a:rPr>
                <a:t>Year 3 – Healthy Living</a:t>
              </a:r>
            </a:p>
            <a:p>
              <a:r>
                <a:rPr lang="en-GB" sz="1200" dirty="0" smtClean="0">
                  <a:latin typeface="Avenir Next LT Pro"/>
                </a:rPr>
                <a:t>Year 4 – Transport</a:t>
              </a:r>
            </a:p>
            <a:p>
              <a:r>
                <a:rPr lang="en-GB" sz="1200" dirty="0" smtClean="0">
                  <a:latin typeface="Avenir Next LT Pro"/>
                </a:rPr>
                <a:t>Year 5 – Litter</a:t>
              </a:r>
            </a:p>
            <a:p>
              <a:r>
                <a:rPr lang="en-GB" sz="1200" dirty="0" smtClean="0">
                  <a:latin typeface="Avenir Next LT Pro"/>
                </a:rPr>
                <a:t>Year 6 – Marine</a:t>
              </a:r>
            </a:p>
            <a:p>
              <a:r>
                <a:rPr lang="en-GB" sz="1200" dirty="0" smtClean="0">
                  <a:latin typeface="Avenir Next LT Pro"/>
                </a:rPr>
                <a:t>School Business Manager – Energy/ Water (Interviewed by Eco-council)</a:t>
              </a:r>
            </a:p>
            <a:p>
              <a:r>
                <a:rPr lang="en-GB" sz="1200" dirty="0" smtClean="0">
                  <a:latin typeface="Avenir Next LT Pro"/>
                </a:rPr>
                <a:t>Head teacher - Global Citizenship/ other </a:t>
              </a:r>
              <a:r>
                <a:rPr lang="en-GB" sz="1200" dirty="0">
                  <a:latin typeface="Avenir Next LT Pro"/>
                </a:rPr>
                <a:t>(Interviewed by </a:t>
              </a:r>
              <a:r>
                <a:rPr lang="en-GB" sz="1200" dirty="0" smtClean="0">
                  <a:latin typeface="Avenir Next LT Pro"/>
                </a:rPr>
                <a:t>Eco-council)</a:t>
              </a:r>
            </a:p>
            <a:p>
              <a:endParaRPr lang="en-GB" sz="1200" dirty="0">
                <a:latin typeface="Avenir Next LT Pro"/>
              </a:endParaRPr>
            </a:p>
            <a:p>
              <a:endParaRPr lang="en-GB" sz="1200" dirty="0">
                <a:latin typeface="Avenir Next LT Pro" panose="020B0504020202020204" pitchFamily="34" charset="0"/>
              </a:endParaRPr>
            </a:p>
            <a:p>
              <a:endParaRPr lang="en-GB" sz="1200" dirty="0">
                <a:latin typeface="Avenir Next LT Pro" panose="020B0504020202020204" pitchFamily="34" charset="0"/>
              </a:endParaRPr>
            </a:p>
          </p:txBody>
        </p:sp>
        <p:sp>
          <p:nvSpPr>
            <p:cNvPr id="28" name="TextBox 27">
              <a:extLst>
                <a:ext uri="{FF2B5EF4-FFF2-40B4-BE49-F238E27FC236}">
                  <a16:creationId xmlns:a16="http://schemas.microsoft.com/office/drawing/2014/main" id="{75584964-4E4B-A69C-920D-1017A21EF251}"/>
                </a:ext>
              </a:extLst>
            </p:cNvPr>
            <p:cNvSpPr txBox="1">
              <a:spLocks noGrp="1" noRot="1" noMove="1" noResize="1" noEditPoints="1" noAdjustHandles="1" noChangeArrowheads="1" noChangeShapeType="1"/>
            </p:cNvSpPr>
            <p:nvPr/>
          </p:nvSpPr>
          <p:spPr>
            <a:xfrm>
              <a:off x="585756" y="6577291"/>
              <a:ext cx="1593067" cy="338554"/>
            </a:xfrm>
            <a:prstGeom prst="rect">
              <a:avLst/>
            </a:prstGeom>
            <a:solidFill>
              <a:schemeClr val="bg1"/>
            </a:solidFill>
          </p:spPr>
          <p:txBody>
            <a:bodyPr wrap="square" rtlCol="0">
              <a:noAutofit/>
            </a:bodyPr>
            <a:lstStyle/>
            <a:p>
              <a:r>
                <a:rPr lang="en-GB" sz="1600" dirty="0">
                  <a:latin typeface="Avenir Next LT Pro Demi" panose="020B0704020202020204" pitchFamily="34" charset="0"/>
                </a:rPr>
                <a:t>Completed By</a:t>
              </a:r>
            </a:p>
          </p:txBody>
        </p:sp>
      </p:grpSp>
      <p:cxnSp>
        <p:nvCxnSpPr>
          <p:cNvPr id="5" name="Straight Connector 4">
            <a:extLst>
              <a:ext uri="{FF2B5EF4-FFF2-40B4-BE49-F238E27FC236}">
                <a16:creationId xmlns:a16="http://schemas.microsoft.com/office/drawing/2014/main" id="{DE9115F7-1AB8-A976-2EBB-A4A17EA96FD7}"/>
              </a:ext>
            </a:extLst>
          </p:cNvPr>
          <p:cNvCxnSpPr>
            <a:cxnSpLocks noGrp="1" noRot="1" noMove="1" noResize="1" noEditPoints="1" noAdjustHandles="1" noChangeArrowheads="1" noChangeShapeType="1"/>
          </p:cNvCxnSpPr>
          <p:nvPr/>
        </p:nvCxnSpPr>
        <p:spPr>
          <a:xfrm>
            <a:off x="636900" y="2388549"/>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4B7D8FBF-5F4A-E73B-5010-694A16ED8D69}"/>
              </a:ext>
            </a:extLst>
          </p:cNvPr>
          <p:cNvGrpSpPr>
            <a:grpSpLocks noGrp="1" noUngrp="1" noRot="1" noMove="1" noResize="1"/>
          </p:cNvGrpSpPr>
          <p:nvPr/>
        </p:nvGrpSpPr>
        <p:grpSpPr>
          <a:xfrm>
            <a:off x="673056" y="4689784"/>
            <a:ext cx="5418372" cy="830997"/>
            <a:chOff x="853869" y="7608688"/>
            <a:chExt cx="5418372" cy="830997"/>
          </a:xfrm>
        </p:grpSpPr>
        <p:sp>
          <p:nvSpPr>
            <p:cNvPr id="3" name="TextBox 2">
              <a:extLst>
                <a:ext uri="{FF2B5EF4-FFF2-40B4-BE49-F238E27FC236}">
                  <a16:creationId xmlns:a16="http://schemas.microsoft.com/office/drawing/2014/main" id="{2559490F-C767-FD1D-F926-7A2310C3FB3E}"/>
                </a:ext>
              </a:extLst>
            </p:cNvPr>
            <p:cNvSpPr txBox="1">
              <a:spLocks noGrp="1" noRot="1" noMove="1" noResize="1" noEditPoints="1" noAdjustHandles="1" noChangeArrowheads="1" noChangeShapeType="1"/>
            </p:cNvSpPr>
            <p:nvPr/>
          </p:nvSpPr>
          <p:spPr>
            <a:xfrm>
              <a:off x="1171515" y="7608688"/>
              <a:ext cx="5100726" cy="830997"/>
            </a:xfrm>
            <a:prstGeom prst="rect">
              <a:avLst/>
            </a:prstGeom>
            <a:noFill/>
          </p:spPr>
          <p:txBody>
            <a:bodyPr wrap="square" rtlCol="0">
              <a:spAutoFit/>
            </a:bodyPr>
            <a:lstStyle/>
            <a:p>
              <a:r>
                <a:rPr lang="en-GB" sz="1200" dirty="0">
                  <a:latin typeface="Avenir Next LT Pro" panose="020B0504020202020204" pitchFamily="34" charset="0"/>
                </a:rPr>
                <a:t>At the end of every section there is a space to write down your thoughts and ideas for that topic. There is also space at the end to record any positives or negatives discovered whilst completing the Review.</a:t>
              </a:r>
            </a:p>
          </p:txBody>
        </p:sp>
        <p:sp>
          <p:nvSpPr>
            <p:cNvPr id="6" name="Google Shape;63;p13">
              <a:extLst>
                <a:ext uri="{FF2B5EF4-FFF2-40B4-BE49-F238E27FC236}">
                  <a16:creationId xmlns:a16="http://schemas.microsoft.com/office/drawing/2014/main" id="{F0F2CEA0-FC1C-07F4-21AE-0A7AEDB35F6C}"/>
                </a:ext>
              </a:extLst>
            </p:cNvPr>
            <p:cNvSpPr>
              <a:spLocks noGrp="1" noRot="1" noMove="1" noResize="1" noEditPoints="1" noAdjustHandles="1" noChangeArrowheads="1" noChangeShapeType="1"/>
            </p:cNvSpPr>
            <p:nvPr/>
          </p:nvSpPr>
          <p:spPr>
            <a:xfrm>
              <a:off x="853869" y="7947986"/>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304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0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Litter</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BBCB3C0C-0EDA-39D3-E556-AF7DA1423E73}"/>
              </a:ext>
            </a:extLst>
          </p:cNvPr>
          <p:cNvGrpSpPr>
            <a:grpSpLocks noGrp="1" noUngrp="1" noRot="1" noMove="1" noResize="1"/>
          </p:cNvGrpSpPr>
          <p:nvPr/>
        </p:nvGrpSpPr>
        <p:grpSpPr>
          <a:xfrm>
            <a:off x="504824" y="2595600"/>
            <a:ext cx="5848351" cy="540000"/>
            <a:chOff x="504824" y="2599092"/>
            <a:chExt cx="5848351" cy="540000"/>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8444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access to litter-picking equipment?</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655765"/>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599092"/>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684426"/>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nvGrpSpPr>
          <p:cNvPr id="17" name="Group 16">
            <a:extLst>
              <a:ext uri="{FF2B5EF4-FFF2-40B4-BE49-F238E27FC236}">
                <a16:creationId xmlns:a16="http://schemas.microsoft.com/office/drawing/2014/main" id="{49D16CBA-5C41-7E8B-F334-82828F99AA3A}"/>
              </a:ext>
            </a:extLst>
          </p:cNvPr>
          <p:cNvGrpSpPr>
            <a:grpSpLocks noGrp="1" noUngrp="1" noRot="1" noMove="1" noResize="1"/>
          </p:cNvGrpSpPr>
          <p:nvPr/>
        </p:nvGrpSpPr>
        <p:grpSpPr>
          <a:xfrm>
            <a:off x="504824" y="3427627"/>
            <a:ext cx="5847371" cy="553968"/>
            <a:chOff x="504824" y="3880770"/>
            <a:chExt cx="5847371" cy="553968"/>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88077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Have young people from your school litter-picked in your school grounds in the last twelve months?</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944427"/>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887754"/>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6" name="Group 15">
            <a:extLst>
              <a:ext uri="{FF2B5EF4-FFF2-40B4-BE49-F238E27FC236}">
                <a16:creationId xmlns:a16="http://schemas.microsoft.com/office/drawing/2014/main" id="{0D3AA61F-E8E6-5795-6CF2-E6B101D3FB0F}"/>
              </a:ext>
            </a:extLst>
          </p:cNvPr>
          <p:cNvGrpSpPr>
            <a:grpSpLocks noGrp="1" noUngrp="1" noRot="1" noMove="1" noResize="1"/>
          </p:cNvGrpSpPr>
          <p:nvPr/>
        </p:nvGrpSpPr>
        <p:grpSpPr>
          <a:xfrm>
            <a:off x="504824" y="4273622"/>
            <a:ext cx="5847371" cy="553968"/>
            <a:chOff x="504824" y="4455702"/>
            <a:chExt cx="5847371" cy="553968"/>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455702"/>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Have young people from your school litter-picked in your local community in the last twelve months?</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519360"/>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462686"/>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4" name="Group 23">
            <a:extLst>
              <a:ext uri="{FF2B5EF4-FFF2-40B4-BE49-F238E27FC236}">
                <a16:creationId xmlns:a16="http://schemas.microsoft.com/office/drawing/2014/main" id="{3206ED12-82D4-CA4B-0A1C-052E7C321C36}"/>
              </a:ext>
            </a:extLst>
          </p:cNvPr>
          <p:cNvGrpSpPr>
            <a:grpSpLocks noGrp="1" noUngrp="1" noRot="1" noMove="1" noResize="1"/>
          </p:cNvGrpSpPr>
          <p:nvPr/>
        </p:nvGrpSpPr>
        <p:grpSpPr>
          <a:xfrm>
            <a:off x="504824" y="6334943"/>
            <a:ext cx="5847371" cy="738633"/>
            <a:chOff x="504824" y="6401153"/>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401153"/>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allow pupils to loan litter-picking equipment during evenings and weekends, to complete litter-picks with family members outside school hours?</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557143"/>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500469"/>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8" name="Group 17">
            <a:extLst>
              <a:ext uri="{FF2B5EF4-FFF2-40B4-BE49-F238E27FC236}">
                <a16:creationId xmlns:a16="http://schemas.microsoft.com/office/drawing/2014/main" id="{FF4DFB71-C49E-C9C3-DD0B-FB45DBFEF77D}"/>
              </a:ext>
            </a:extLst>
          </p:cNvPr>
          <p:cNvGrpSpPr>
            <a:grpSpLocks noGrp="1" noUngrp="1" noRot="1" noMove="1" noResize="1"/>
          </p:cNvGrpSpPr>
          <p:nvPr/>
        </p:nvGrpSpPr>
        <p:grpSpPr>
          <a:xfrm>
            <a:off x="504824" y="5119617"/>
            <a:ext cx="5847371" cy="923299"/>
            <a:chOff x="504824" y="5307774"/>
            <a:chExt cx="5847371" cy="923299"/>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07774"/>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Have members of your school community (e.g. families, businesses, nearby schools, council members etc.) been invited to participate in a litter-pick organised by your school in the last twelve months?</a:t>
              </a:r>
              <a:endParaRPr sz="1200" dirty="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559144"/>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499423"/>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5" name="Group 24">
            <a:extLst>
              <a:ext uri="{FF2B5EF4-FFF2-40B4-BE49-F238E27FC236}">
                <a16:creationId xmlns:a16="http://schemas.microsoft.com/office/drawing/2014/main" id="{B83E7C8F-24F0-CBF4-09F0-02E2349D2AC9}"/>
              </a:ext>
            </a:extLst>
          </p:cNvPr>
          <p:cNvGrpSpPr>
            <a:grpSpLocks noGrp="1" noUngrp="1" noRot="1" noMove="1" noResize="1"/>
          </p:cNvGrpSpPr>
          <p:nvPr/>
        </p:nvGrpSpPr>
        <p:grpSpPr>
          <a:xfrm>
            <a:off x="504824" y="7365603"/>
            <a:ext cx="5844367" cy="553968"/>
            <a:chOff x="504824" y="7352541"/>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352541"/>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Did your school participate in Keep Britain Tidy's Great Big School Clean during the last academic year?</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419246"/>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359525"/>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2" name="Group 31">
            <a:extLst>
              <a:ext uri="{FF2B5EF4-FFF2-40B4-BE49-F238E27FC236}">
                <a16:creationId xmlns:a16="http://schemas.microsoft.com/office/drawing/2014/main" id="{6E574E72-421C-807B-E2C2-00E63101E3D2}"/>
              </a:ext>
            </a:extLst>
          </p:cNvPr>
          <p:cNvGrpSpPr>
            <a:grpSpLocks noGrp="1" noUngrp="1" noRot="1" noMove="1" noResize="1"/>
          </p:cNvGrpSpPr>
          <p:nvPr/>
        </p:nvGrpSpPr>
        <p:grpSpPr>
          <a:xfrm>
            <a:off x="504824" y="8211600"/>
            <a:ext cx="5844367" cy="553968"/>
            <a:chOff x="504824" y="8211600"/>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Does your school have enough bins inside and outside the school building (e.g., they never overflow)?</a:t>
              </a:r>
              <a:endParaRPr sz="1200" dirty="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278305"/>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18584"/>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pic>
        <p:nvPicPr>
          <p:cNvPr id="3" name="Picture 2">
            <a:extLst>
              <a:ext uri="{FF2B5EF4-FFF2-40B4-BE49-F238E27FC236}">
                <a16:creationId xmlns:a16="http://schemas.microsoft.com/office/drawing/2014/main" id="{87F67F11-DA38-19EA-8170-1DAAA1E8EE21}"/>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5089191" y="-57428"/>
            <a:ext cx="1440000" cy="1440000"/>
          </a:xfrm>
          <a:prstGeom prst="rect">
            <a:avLst/>
          </a:prstGeom>
        </p:spPr>
      </p:pic>
      <p:sp>
        <p:nvSpPr>
          <p:cNvPr id="7" name="TextBox 6">
            <a:extLst>
              <a:ext uri="{FF2B5EF4-FFF2-40B4-BE49-F238E27FC236}">
                <a16:creationId xmlns:a16="http://schemas.microsoft.com/office/drawing/2014/main" id="{DF67F07C-F948-55C0-9CD9-89647ADAD1BE}"/>
              </a:ext>
            </a:extLst>
          </p:cNvPr>
          <p:cNvSpPr txBox="1"/>
          <p:nvPr/>
        </p:nvSpPr>
        <p:spPr>
          <a:xfrm>
            <a:off x="5089190" y="1013395"/>
            <a:ext cx="1768809" cy="400110"/>
          </a:xfrm>
          <a:prstGeom prst="rect">
            <a:avLst/>
          </a:prstGeom>
          <a:noFill/>
        </p:spPr>
        <p:txBody>
          <a:bodyPr wrap="square" rtlCol="0">
            <a:spAutoFit/>
          </a:bodyPr>
          <a:lstStyle/>
          <a:p>
            <a:r>
              <a:rPr lang="en-GB" sz="1000" dirty="0">
                <a:latin typeface="Avenir Next LT Pro" panose="020B0504020202020204" pitchFamily="34" charset="0"/>
              </a:rPr>
              <a:t>Supporting the Litter topic in 2024-25</a:t>
            </a:r>
          </a:p>
        </p:txBody>
      </p:sp>
    </p:spTree>
    <p:extLst>
      <p:ext uri="{BB962C8B-B14F-4D97-AF65-F5344CB8AC3E}">
        <p14:creationId xmlns:p14="http://schemas.microsoft.com/office/powerpoint/2010/main" val="216674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5B97BD-FE51-CFD1-A809-6117099E1BD7}"/>
              </a:ext>
            </a:extLst>
          </p:cNvPr>
          <p:cNvGrpSpPr>
            <a:grpSpLocks noGrp="1" noUngrp="1" noRot="1" noMove="1" noResize="1"/>
          </p:cNvGrpSpPr>
          <p:nvPr/>
        </p:nvGrpSpPr>
        <p:grpSpPr>
          <a:xfrm>
            <a:off x="504000" y="1022400"/>
            <a:ext cx="5847371" cy="738633"/>
            <a:chOff x="504000" y="1022400"/>
            <a:chExt cx="5847371" cy="738633"/>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2240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Have young people in your school created anti-litter posters and signs, or delivered an anti-litter assembly or campaign, in the past twelve months?</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178389"/>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121716"/>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5" name="Group 4">
            <a:extLst>
              <a:ext uri="{FF2B5EF4-FFF2-40B4-BE49-F238E27FC236}">
                <a16:creationId xmlns:a16="http://schemas.microsoft.com/office/drawing/2014/main" id="{4A1F4E2C-10DD-F1B8-3934-FF4B6AC9E936}"/>
              </a:ext>
            </a:extLst>
          </p:cNvPr>
          <p:cNvGrpSpPr>
            <a:grpSpLocks noGrp="1" noUngrp="1" noRot="1" noMove="1" noResize="1"/>
          </p:cNvGrpSpPr>
          <p:nvPr/>
        </p:nvGrpSpPr>
        <p:grpSpPr>
          <a:xfrm>
            <a:off x="504000" y="2170657"/>
            <a:ext cx="5847371" cy="540000"/>
            <a:chOff x="504000" y="2143656"/>
            <a:chExt cx="5847371" cy="540000"/>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229005"/>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appointed Litter Monitors?</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200330"/>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143656"/>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6" name="Group 5">
            <a:extLst>
              <a:ext uri="{FF2B5EF4-FFF2-40B4-BE49-F238E27FC236}">
                <a16:creationId xmlns:a16="http://schemas.microsoft.com/office/drawing/2014/main" id="{71005CC6-8B35-C54B-F42F-15F82E9F4813}"/>
              </a:ext>
            </a:extLst>
          </p:cNvPr>
          <p:cNvGrpSpPr>
            <a:grpSpLocks noGrp="1" noUngrp="1" noRot="1" noMove="1" noResize="1"/>
          </p:cNvGrpSpPr>
          <p:nvPr/>
        </p:nvGrpSpPr>
        <p:grpSpPr>
          <a:xfrm>
            <a:off x="504000" y="3120281"/>
            <a:ext cx="5847371" cy="553968"/>
            <a:chOff x="504000" y="3208270"/>
            <a:chExt cx="5847371" cy="553968"/>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208270"/>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Explore your school grounds for a few minutes. Are they entirely free of litter (make sure to also look at the perimeters)?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271928"/>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215254"/>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083873"/>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2</a:t>
                </a:r>
                <a:endParaRPr lang="en-GB" dirty="0">
                  <a:solidFill>
                    <a:schemeClr val="dk1"/>
                  </a:solidFill>
                  <a:latin typeface="Avenir Next LT Pro Demi" panose="020B0704020202020204" pitchFamily="34" charset="0"/>
                </a:endParaRPr>
              </a:p>
            </p:txBody>
          </p:sp>
        </p:grpSp>
      </p:grpSp>
      <p:grpSp>
        <p:nvGrpSpPr>
          <p:cNvPr id="11" name="Group 10">
            <a:extLst>
              <a:ext uri="{FF2B5EF4-FFF2-40B4-BE49-F238E27FC236}">
                <a16:creationId xmlns:a16="http://schemas.microsoft.com/office/drawing/2014/main" id="{B90CC52C-5200-60B6-ECF9-A311FF39BCD9}"/>
              </a:ext>
            </a:extLst>
          </p:cNvPr>
          <p:cNvGrpSpPr>
            <a:grpSpLocks noGrp="1" noUngrp="1" noRot="1" noMove="1" noResize="1"/>
          </p:cNvGrpSpPr>
          <p:nvPr/>
        </p:nvGrpSpPr>
        <p:grpSpPr>
          <a:xfrm>
            <a:off x="504000" y="7772400"/>
            <a:ext cx="5885215" cy="690900"/>
            <a:chOff x="504000" y="7911291"/>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911291"/>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952058"/>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It costs our country about £1 billion to clean-up dropped litter every year. </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213497"/>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Students mentioned that they felt more bins were needed in the playground,</a:t>
              </a:r>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56840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0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Marine</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BBCB3C0C-0EDA-39D3-E556-AF7DA1423E73}"/>
              </a:ext>
            </a:extLst>
          </p:cNvPr>
          <p:cNvGrpSpPr>
            <a:grpSpLocks noGrp="1" noUngrp="1" noRot="1" noMove="1" noResize="1"/>
          </p:cNvGrpSpPr>
          <p:nvPr/>
        </p:nvGrpSpPr>
        <p:grpSpPr>
          <a:xfrm>
            <a:off x="504824" y="2595600"/>
            <a:ext cx="5848351" cy="540000"/>
            <a:chOff x="504824" y="2599092"/>
            <a:chExt cx="5848351" cy="540000"/>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8444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placed a ban on balloon releases and glitter?</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655765"/>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599092"/>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684426"/>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nvGrpSpPr>
          <p:cNvPr id="17" name="Group 16">
            <a:extLst>
              <a:ext uri="{FF2B5EF4-FFF2-40B4-BE49-F238E27FC236}">
                <a16:creationId xmlns:a16="http://schemas.microsoft.com/office/drawing/2014/main" id="{49D16CBA-5C41-7E8B-F334-82828F99AA3A}"/>
              </a:ext>
            </a:extLst>
          </p:cNvPr>
          <p:cNvGrpSpPr>
            <a:grpSpLocks noGrp="1" noUngrp="1" noRot="1" noMove="1" noResize="1"/>
          </p:cNvGrpSpPr>
          <p:nvPr/>
        </p:nvGrpSpPr>
        <p:grpSpPr>
          <a:xfrm>
            <a:off x="504824" y="3489182"/>
            <a:ext cx="5847371" cy="553968"/>
            <a:chOff x="504824" y="3880770"/>
            <a:chExt cx="5847371" cy="553968"/>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88077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banned laminating, or does it have a strict laminating policy?</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944427"/>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887754"/>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6" name="Group 15">
            <a:extLst>
              <a:ext uri="{FF2B5EF4-FFF2-40B4-BE49-F238E27FC236}">
                <a16:creationId xmlns:a16="http://schemas.microsoft.com/office/drawing/2014/main" id="{0D3AA61F-E8E6-5795-6CF2-E6B101D3FB0F}"/>
              </a:ext>
            </a:extLst>
          </p:cNvPr>
          <p:cNvGrpSpPr>
            <a:grpSpLocks noGrp="1" noUngrp="1" noRot="1" noMove="1" noResize="1"/>
          </p:cNvGrpSpPr>
          <p:nvPr/>
        </p:nvGrpSpPr>
        <p:grpSpPr>
          <a:xfrm>
            <a:off x="504824" y="4396732"/>
            <a:ext cx="5847371" cy="553968"/>
            <a:chOff x="504824" y="4455702"/>
            <a:chExt cx="5847371" cy="553968"/>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455702"/>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organised and completed a beach river or canal clean in the last twelve months?</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519360"/>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462686"/>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 name="Group 2">
            <a:extLst>
              <a:ext uri="{FF2B5EF4-FFF2-40B4-BE49-F238E27FC236}">
                <a16:creationId xmlns:a16="http://schemas.microsoft.com/office/drawing/2014/main" id="{C1951101-36B8-B372-F27E-92B21EF4FA63}"/>
              </a:ext>
            </a:extLst>
          </p:cNvPr>
          <p:cNvGrpSpPr>
            <a:grpSpLocks noGrp="1" noUngrp="1" noRot="1" noMove="1" noResize="1"/>
          </p:cNvGrpSpPr>
          <p:nvPr/>
        </p:nvGrpSpPr>
        <p:grpSpPr>
          <a:xfrm>
            <a:off x="504824" y="6211833"/>
            <a:ext cx="5847371" cy="553968"/>
            <a:chOff x="504824" y="6377617"/>
            <a:chExt cx="5847371" cy="553968"/>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377617"/>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created any mural or sculptural artworks, to highlight how single-use plastics can harm marine life?</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441275"/>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84601"/>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8" name="Group 7">
            <a:extLst>
              <a:ext uri="{FF2B5EF4-FFF2-40B4-BE49-F238E27FC236}">
                <a16:creationId xmlns:a16="http://schemas.microsoft.com/office/drawing/2014/main" id="{2E6EE25C-63C9-8245-4733-46E8662B49D6}"/>
              </a:ext>
            </a:extLst>
          </p:cNvPr>
          <p:cNvGrpSpPr>
            <a:grpSpLocks noGrp="1" noUngrp="1" noRot="1" noMove="1" noResize="1"/>
          </p:cNvGrpSpPr>
          <p:nvPr/>
        </p:nvGrpSpPr>
        <p:grpSpPr>
          <a:xfrm>
            <a:off x="504824" y="5304282"/>
            <a:ext cx="5847371" cy="553968"/>
            <a:chOff x="504824" y="5353943"/>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53943"/>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Are any items of your school uniform made from cotton or other natural fabrics?</a:t>
              </a:r>
              <a:endParaRPr sz="1200" dirty="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420648"/>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60927"/>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7" name="Group 6">
            <a:extLst>
              <a:ext uri="{FF2B5EF4-FFF2-40B4-BE49-F238E27FC236}">
                <a16:creationId xmlns:a16="http://schemas.microsoft.com/office/drawing/2014/main" id="{34A20E54-B433-569F-0ABF-8D5529ED3635}"/>
              </a:ext>
            </a:extLst>
          </p:cNvPr>
          <p:cNvGrpSpPr>
            <a:grpSpLocks noGrp="1" noUngrp="1" noRot="1" noMove="1" noResize="1"/>
          </p:cNvGrpSpPr>
          <p:nvPr/>
        </p:nvGrpSpPr>
        <p:grpSpPr>
          <a:xfrm>
            <a:off x="504824" y="7119384"/>
            <a:ext cx="5844367" cy="738633"/>
            <a:chOff x="504824" y="7365603"/>
            <a:chExt cx="5844367" cy="738633"/>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365603"/>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past twelve months, have any pupils or staff completed an audit of your school to find out what single-use plastics are commonly used on site?</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524640"/>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464919"/>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2" name="Group 31">
            <a:extLst>
              <a:ext uri="{FF2B5EF4-FFF2-40B4-BE49-F238E27FC236}">
                <a16:creationId xmlns:a16="http://schemas.microsoft.com/office/drawing/2014/main" id="{6E574E72-421C-807B-E2C2-00E63101E3D2}"/>
              </a:ext>
            </a:extLst>
          </p:cNvPr>
          <p:cNvGrpSpPr>
            <a:grpSpLocks noGrp="1" noUngrp="1" noRot="1" noMove="1" noResize="1"/>
          </p:cNvGrpSpPr>
          <p:nvPr/>
        </p:nvGrpSpPr>
        <p:grpSpPr>
          <a:xfrm>
            <a:off x="504824" y="8211600"/>
            <a:ext cx="5844367" cy="553968"/>
            <a:chOff x="504824" y="8211600"/>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Speak to a member of your school's site team, do they only use environmentally friendly cleaning products in your school?</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278305"/>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18584"/>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spTree>
    <p:extLst>
      <p:ext uri="{BB962C8B-B14F-4D97-AF65-F5344CB8AC3E}">
        <p14:creationId xmlns:p14="http://schemas.microsoft.com/office/powerpoint/2010/main" val="210047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70CDAC8-4F30-503D-A03C-89D1C4C19FE3}"/>
              </a:ext>
            </a:extLst>
          </p:cNvPr>
          <p:cNvGrpSpPr>
            <a:grpSpLocks noGrp="1" noUngrp="1" noRot="1" noMove="1" noResize="1"/>
          </p:cNvGrpSpPr>
          <p:nvPr/>
        </p:nvGrpSpPr>
        <p:grpSpPr>
          <a:xfrm>
            <a:off x="504000" y="1022400"/>
            <a:ext cx="5847371" cy="923299"/>
            <a:chOff x="504000" y="1022400"/>
            <a:chExt cx="5847371" cy="923299"/>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22400"/>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Ask your school's Art Subject Leader - have they stopped the purchase of single-use plastics to be used in art lessons and made significant efforts to use recycled or repurposed items instead?</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270722"/>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214049"/>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0" name="Group 9">
            <a:extLst>
              <a:ext uri="{FF2B5EF4-FFF2-40B4-BE49-F238E27FC236}">
                <a16:creationId xmlns:a16="http://schemas.microsoft.com/office/drawing/2014/main" id="{CC995D1B-6631-C971-0D86-6D3815EFC199}"/>
              </a:ext>
            </a:extLst>
          </p:cNvPr>
          <p:cNvGrpSpPr>
            <a:grpSpLocks noGrp="1" noUngrp="1" noRot="1" noMove="1" noResize="1"/>
          </p:cNvGrpSpPr>
          <p:nvPr/>
        </p:nvGrpSpPr>
        <p:grpSpPr>
          <a:xfrm>
            <a:off x="504000" y="2241730"/>
            <a:ext cx="5847371" cy="923299"/>
            <a:chOff x="504000" y="2213332"/>
            <a:chExt cx="5847371" cy="923299"/>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213332"/>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Find and speak to your school canteen staff - have they reduced their use of any single-use plastics in the previous year (e.g. finding alternatives to bottled water, sauce sachets, plastic cutlery or Clingfilm)?</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461655"/>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404981"/>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6" name="Group 5">
            <a:extLst>
              <a:ext uri="{FF2B5EF4-FFF2-40B4-BE49-F238E27FC236}">
                <a16:creationId xmlns:a16="http://schemas.microsoft.com/office/drawing/2014/main" id="{71005CC6-8B35-C54B-F42F-15F82E9F4813}"/>
              </a:ext>
            </a:extLst>
          </p:cNvPr>
          <p:cNvGrpSpPr>
            <a:grpSpLocks noGrp="1" noUngrp="1" noRot="1" noMove="1" noResize="1"/>
          </p:cNvGrpSpPr>
          <p:nvPr/>
        </p:nvGrpSpPr>
        <p:grpSpPr>
          <a:xfrm>
            <a:off x="504000" y="3461060"/>
            <a:ext cx="5847371" cy="553968"/>
            <a:chOff x="504000" y="3208270"/>
            <a:chExt cx="5847371" cy="553968"/>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20827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last academic year, did your school provide information about creating plastic free lunches to pupils and their families?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271928"/>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215254"/>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311059"/>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3</a:t>
                </a:r>
                <a:endParaRPr lang="en-GB" dirty="0">
                  <a:solidFill>
                    <a:schemeClr val="dk1"/>
                  </a:solidFill>
                  <a:latin typeface="Avenir Next LT Pro Demi" panose="020B0704020202020204" pitchFamily="34" charset="0"/>
                </a:endParaRPr>
              </a:p>
            </p:txBody>
          </p:sp>
        </p:grpSp>
      </p:grpSp>
      <p:grpSp>
        <p:nvGrpSpPr>
          <p:cNvPr id="4" name="Group 3">
            <a:extLst>
              <a:ext uri="{FF2B5EF4-FFF2-40B4-BE49-F238E27FC236}">
                <a16:creationId xmlns:a16="http://schemas.microsoft.com/office/drawing/2014/main" id="{A77DF017-E234-6693-7DB3-485D9F398AF4}"/>
              </a:ext>
            </a:extLst>
          </p:cNvPr>
          <p:cNvGrpSpPr>
            <a:grpSpLocks noGrp="1" noUngrp="1" noRot="1" noMove="1" noResize="1"/>
          </p:cNvGrpSpPr>
          <p:nvPr/>
        </p:nvGrpSpPr>
        <p:grpSpPr>
          <a:xfrm>
            <a:off x="504000" y="7772400"/>
            <a:ext cx="5885215" cy="821733"/>
            <a:chOff x="504000" y="7792784"/>
            <a:chExt cx="5885215" cy="821733"/>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58200"/>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792784"/>
              <a:ext cx="5046813" cy="821733"/>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dirty="0">
                  <a:solidFill>
                    <a:schemeClr val="dk1"/>
                  </a:solidFill>
                  <a:latin typeface="Avenir Next LT Pro" panose="020B0504020202020204" pitchFamily="34" charset="0"/>
                </a:rPr>
                <a:t>A single load of washing can release several million microfibers into marine environments, this is particularly problematic for marine life when clothing is made from synthetic fibres.</a:t>
              </a:r>
              <a:endParaRPr sz="1200" b="1" dirty="0">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327090"/>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Planning to provide information to parents for providing plastic free lunches,</a:t>
              </a:r>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1895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0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School Grounds</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28CB6D1C-B539-1A2B-9038-4F48954E3F7D}"/>
              </a:ext>
            </a:extLst>
          </p:cNvPr>
          <p:cNvGrpSpPr>
            <a:grpSpLocks noGrp="1" noUngrp="1" noRot="1" noMove="1" noResize="1"/>
          </p:cNvGrpSpPr>
          <p:nvPr/>
        </p:nvGrpSpPr>
        <p:grpSpPr>
          <a:xfrm>
            <a:off x="504824" y="2595600"/>
            <a:ext cx="5848351" cy="553968"/>
            <a:chOff x="504824" y="2638274"/>
            <a:chExt cx="5848351" cy="553968"/>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38274"/>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tiny forest, orchard, or </a:t>
              </a:r>
              <a:r>
                <a:rPr lang="en-GB" sz="1200" err="1">
                  <a:solidFill>
                    <a:schemeClr val="dk1"/>
                  </a:solidFill>
                  <a:latin typeface="Avenir Next LT Pro" panose="020B0504020202020204" pitchFamily="34" charset="0"/>
                </a:rPr>
                <a:t>copse</a:t>
              </a:r>
              <a:r>
                <a:rPr lang="en-GB" sz="1200">
                  <a:solidFill>
                    <a:schemeClr val="dk1"/>
                  </a:solidFill>
                  <a:latin typeface="Avenir Next LT Pro" panose="020B0504020202020204" pitchFamily="34" charset="0"/>
                </a:rPr>
                <a:t> of trees on site?</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01931"/>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645258"/>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730592"/>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endParaRPr lang="en-GB" dirty="0">
                <a:latin typeface="Avenir Next LT Pro Demi" panose="020B0704020202020204" pitchFamily="34" charset="0"/>
              </a:endParaRPr>
            </a:p>
          </p:txBody>
        </p:sp>
      </p:grpSp>
      <p:grpSp>
        <p:nvGrpSpPr>
          <p:cNvPr id="12" name="Group 11">
            <a:extLst>
              <a:ext uri="{FF2B5EF4-FFF2-40B4-BE49-F238E27FC236}">
                <a16:creationId xmlns:a16="http://schemas.microsoft.com/office/drawing/2014/main" id="{8FB2DD9B-37D9-C11B-65BA-040B571A9FEA}"/>
              </a:ext>
            </a:extLst>
          </p:cNvPr>
          <p:cNvGrpSpPr>
            <a:grpSpLocks noGrp="1" noUngrp="1" noRot="1" noMove="1" noResize="1"/>
          </p:cNvGrpSpPr>
          <p:nvPr/>
        </p:nvGrpSpPr>
        <p:grpSpPr>
          <a:xfrm>
            <a:off x="504824" y="3472373"/>
            <a:ext cx="5847371" cy="738633"/>
            <a:chOff x="504824" y="3491511"/>
            <a:chExt cx="5847371" cy="738633"/>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491511"/>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planted any trees in the last twelve months (this might be in your school grounds, local community, or by donating to a charity who plants trees on your behalf)?</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647500"/>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590827"/>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18" name="Group 17">
            <a:extLst>
              <a:ext uri="{FF2B5EF4-FFF2-40B4-BE49-F238E27FC236}">
                <a16:creationId xmlns:a16="http://schemas.microsoft.com/office/drawing/2014/main" id="{C34FE30E-0555-BB2D-0F6C-E381E5772C04}"/>
              </a:ext>
            </a:extLst>
          </p:cNvPr>
          <p:cNvGrpSpPr>
            <a:grpSpLocks noGrp="1" noUngrp="1" noRot="1" noMove="1" noResize="1"/>
          </p:cNvGrpSpPr>
          <p:nvPr/>
        </p:nvGrpSpPr>
        <p:grpSpPr>
          <a:xfrm>
            <a:off x="504824" y="4533811"/>
            <a:ext cx="5847371" cy="540000"/>
            <a:chOff x="504824" y="4404882"/>
            <a:chExt cx="5847371" cy="540000"/>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49023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an outdoor learning area?</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461556"/>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404882"/>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25" name="Group 24">
            <a:extLst>
              <a:ext uri="{FF2B5EF4-FFF2-40B4-BE49-F238E27FC236}">
                <a16:creationId xmlns:a16="http://schemas.microsoft.com/office/drawing/2014/main" id="{1CE20B52-17FE-1342-1580-361BCC9AFD6C}"/>
              </a:ext>
            </a:extLst>
          </p:cNvPr>
          <p:cNvGrpSpPr>
            <a:grpSpLocks noGrp="1" noUngrp="1" noRot="1" noMove="1" noResize="1"/>
          </p:cNvGrpSpPr>
          <p:nvPr/>
        </p:nvGrpSpPr>
        <p:grpSpPr>
          <a:xfrm>
            <a:off x="504824" y="6273389"/>
            <a:ext cx="5847371" cy="738633"/>
            <a:chOff x="504824" y="6207179"/>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07179"/>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any of the following: greenhouse, polytunnel, allotment area and are these facilities accessible to all?</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363169"/>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06495"/>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4" name="Group 23">
            <a:extLst>
              <a:ext uri="{FF2B5EF4-FFF2-40B4-BE49-F238E27FC236}">
                <a16:creationId xmlns:a16="http://schemas.microsoft.com/office/drawing/2014/main" id="{5F79261E-ED79-9EE8-F5A2-3D3C080E744F}"/>
              </a:ext>
            </a:extLst>
          </p:cNvPr>
          <p:cNvGrpSpPr>
            <a:grpSpLocks noGrp="1" noUngrp="1" noRot="1" noMove="1" noResize="1"/>
          </p:cNvGrpSpPr>
          <p:nvPr/>
        </p:nvGrpSpPr>
        <p:grpSpPr>
          <a:xfrm>
            <a:off x="504824" y="5396616"/>
            <a:ext cx="5847371" cy="553968"/>
            <a:chOff x="504824" y="5353943"/>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53943"/>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gardening club, or does it offer gardening lessons?</a:t>
              </a:r>
              <a:endParaRPr sz="120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420648"/>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60927"/>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26" name="Group 25">
            <a:extLst>
              <a:ext uri="{FF2B5EF4-FFF2-40B4-BE49-F238E27FC236}">
                <a16:creationId xmlns:a16="http://schemas.microsoft.com/office/drawing/2014/main" id="{C85CF451-BC75-7F98-0108-DA8EF2D0AA6C}"/>
              </a:ext>
            </a:extLst>
          </p:cNvPr>
          <p:cNvGrpSpPr>
            <a:grpSpLocks noGrp="1" noUngrp="1" noRot="1" noMove="1" noResize="1"/>
          </p:cNvGrpSpPr>
          <p:nvPr/>
        </p:nvGrpSpPr>
        <p:grpSpPr>
          <a:xfrm>
            <a:off x="504824" y="7334827"/>
            <a:ext cx="5844367" cy="553968"/>
            <a:chOff x="504824" y="7159731"/>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159731"/>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each class/year group in your school have a designated growing area?</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226436"/>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166715"/>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2" name="Group 31">
            <a:extLst>
              <a:ext uri="{FF2B5EF4-FFF2-40B4-BE49-F238E27FC236}">
                <a16:creationId xmlns:a16="http://schemas.microsoft.com/office/drawing/2014/main" id="{6E574E72-421C-807B-E2C2-00E63101E3D2}"/>
              </a:ext>
            </a:extLst>
          </p:cNvPr>
          <p:cNvGrpSpPr>
            <a:grpSpLocks noGrp="1" noUngrp="1" noRot="1" noMove="1" noResize="1"/>
          </p:cNvGrpSpPr>
          <p:nvPr/>
        </p:nvGrpSpPr>
        <p:grpSpPr>
          <a:xfrm>
            <a:off x="504824" y="8211600"/>
            <a:ext cx="5844367" cy="553968"/>
            <a:chOff x="504824" y="8211600"/>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participate in No Mow May, or have an area(s) where grass isn’t cut?</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278305"/>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18584"/>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pic>
        <p:nvPicPr>
          <p:cNvPr id="2" name="Picture 1">
            <a:extLst>
              <a:ext uri="{FF2B5EF4-FFF2-40B4-BE49-F238E27FC236}">
                <a16:creationId xmlns:a16="http://schemas.microsoft.com/office/drawing/2014/main" id="{2242B681-6D88-2680-2634-A731AA168BE7}"/>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5089191" y="-57428"/>
            <a:ext cx="1440000" cy="1440000"/>
          </a:xfrm>
          <a:prstGeom prst="rect">
            <a:avLst/>
          </a:prstGeom>
        </p:spPr>
      </p:pic>
      <p:sp>
        <p:nvSpPr>
          <p:cNvPr id="3" name="TextBox 2">
            <a:extLst>
              <a:ext uri="{FF2B5EF4-FFF2-40B4-BE49-F238E27FC236}">
                <a16:creationId xmlns:a16="http://schemas.microsoft.com/office/drawing/2014/main" id="{5AA3C0F3-1E74-9D32-838E-EF03FFF1F60D}"/>
              </a:ext>
            </a:extLst>
          </p:cNvPr>
          <p:cNvSpPr txBox="1"/>
          <p:nvPr/>
        </p:nvSpPr>
        <p:spPr>
          <a:xfrm>
            <a:off x="5089190" y="1013395"/>
            <a:ext cx="1768809" cy="400110"/>
          </a:xfrm>
          <a:prstGeom prst="rect">
            <a:avLst/>
          </a:prstGeom>
          <a:noFill/>
        </p:spPr>
        <p:txBody>
          <a:bodyPr wrap="square" rtlCol="0">
            <a:spAutoFit/>
          </a:bodyPr>
          <a:lstStyle/>
          <a:p>
            <a:r>
              <a:rPr lang="en-GB" sz="1000" dirty="0">
                <a:latin typeface="Avenir Next LT Pro" panose="020B0504020202020204" pitchFamily="34" charset="0"/>
              </a:rPr>
              <a:t>Supporters of the School Grounds topic in 2024-25</a:t>
            </a:r>
          </a:p>
        </p:txBody>
      </p:sp>
    </p:spTree>
    <p:extLst>
      <p:ext uri="{BB962C8B-B14F-4D97-AF65-F5344CB8AC3E}">
        <p14:creationId xmlns:p14="http://schemas.microsoft.com/office/powerpoint/2010/main" val="262943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B34CCE8-2F57-CCF4-8E2B-51FA20F60D95}"/>
              </a:ext>
            </a:extLst>
          </p:cNvPr>
          <p:cNvGrpSpPr>
            <a:grpSpLocks noGrp="1" noUngrp="1" noRot="1" noMove="1" noResize="1"/>
          </p:cNvGrpSpPr>
          <p:nvPr/>
        </p:nvGrpSpPr>
        <p:grpSpPr>
          <a:xfrm>
            <a:off x="504000" y="1022400"/>
            <a:ext cx="5847371" cy="738633"/>
            <a:chOff x="504000" y="1022400"/>
            <a:chExt cx="5847371" cy="738633"/>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22400"/>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Approach three teachers (not including the Eco-Coordinator) - have all three taught a lesson outside in the past twelve months (apart from PE lessons)?</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178389"/>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121716"/>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11" name="Group 10">
            <a:extLst>
              <a:ext uri="{FF2B5EF4-FFF2-40B4-BE49-F238E27FC236}">
                <a16:creationId xmlns:a16="http://schemas.microsoft.com/office/drawing/2014/main" id="{4F65EF5B-FB0C-8A92-67E2-AAB7051ACDEA}"/>
              </a:ext>
            </a:extLst>
          </p:cNvPr>
          <p:cNvGrpSpPr>
            <a:grpSpLocks noGrp="1" noUngrp="1" noRot="1" noMove="1" noResize="1"/>
          </p:cNvGrpSpPr>
          <p:nvPr/>
        </p:nvGrpSpPr>
        <p:grpSpPr>
          <a:xfrm>
            <a:off x="504000" y="2093998"/>
            <a:ext cx="5847371" cy="553968"/>
            <a:chOff x="504000" y="2330570"/>
            <a:chExt cx="5847371" cy="553968"/>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330570"/>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Speak to your site manager - does their team avoid using pesticides and peat compost?</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394228"/>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337554"/>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13" name="Group 12">
            <a:extLst>
              <a:ext uri="{FF2B5EF4-FFF2-40B4-BE49-F238E27FC236}">
                <a16:creationId xmlns:a16="http://schemas.microsoft.com/office/drawing/2014/main" id="{3DDB31F6-9930-92EA-1641-C8941B702F22}"/>
              </a:ext>
            </a:extLst>
          </p:cNvPr>
          <p:cNvGrpSpPr>
            <a:grpSpLocks noGrp="1" noUngrp="1" noRot="1" noMove="1" noResize="1"/>
          </p:cNvGrpSpPr>
          <p:nvPr/>
        </p:nvGrpSpPr>
        <p:grpSpPr>
          <a:xfrm>
            <a:off x="504000" y="2980931"/>
            <a:ext cx="5847371" cy="923299"/>
            <a:chOff x="504000" y="3461060"/>
            <a:chExt cx="5847371" cy="923299"/>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461060"/>
              <a:ext cx="4692116" cy="923299"/>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environmental work benefit your wider school community e.g., have you hosted a seed swap, given away produce grown, or invited parents/families in to help with gardening and learn new skills?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709383"/>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652709"/>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237195"/>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6</a:t>
                </a:r>
                <a:endParaRPr lang="en-GB" dirty="0">
                  <a:solidFill>
                    <a:schemeClr val="dk1"/>
                  </a:solidFill>
                  <a:latin typeface="Avenir Next LT Pro Demi" panose="020B0704020202020204" pitchFamily="34" charset="0"/>
                </a:endParaRPr>
              </a:p>
            </p:txBody>
          </p:sp>
        </p:grpSp>
      </p:grpSp>
      <p:grpSp>
        <p:nvGrpSpPr>
          <p:cNvPr id="2" name="Group 1">
            <a:extLst>
              <a:ext uri="{FF2B5EF4-FFF2-40B4-BE49-F238E27FC236}">
                <a16:creationId xmlns:a16="http://schemas.microsoft.com/office/drawing/2014/main" id="{2757881D-73C9-F780-A71D-6393F485FEFC}"/>
              </a:ext>
            </a:extLst>
          </p:cNvPr>
          <p:cNvGrpSpPr>
            <a:grpSpLocks noGrp="1" noUngrp="1" noRot="1" noMove="1" noResize="1"/>
          </p:cNvGrpSpPr>
          <p:nvPr/>
        </p:nvGrpSpPr>
        <p:grpSpPr>
          <a:xfrm>
            <a:off x="504000" y="7772400"/>
            <a:ext cx="5885215" cy="690900"/>
            <a:chOff x="504000" y="7805108"/>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05108"/>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845875"/>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In the last three years, Eco-Schools’ across England have planted an incredible 142,644 trees.</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290160"/>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Science/ Geography planning/ teaching incorporating outsid</a:t>
              </a:r>
              <a:r>
                <a:rPr lang="en-GB" sz="1200" dirty="0" smtClean="0">
                  <a:latin typeface="Avenir Next LT Pro" panose="020B0504020202020204" pitchFamily="34" charset="0"/>
                </a:rPr>
                <a:t>e teaching</a:t>
              </a:r>
            </a:p>
            <a:p>
              <a:r>
                <a:rPr lang="en-GB" sz="1200" dirty="0" smtClean="0">
                  <a:latin typeface="Avenir Next LT Pro" panose="020B0504020202020204" pitchFamily="34" charset="0"/>
                </a:rPr>
                <a:t>Gardening club begun Autumn term</a:t>
              </a:r>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34641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0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Transport</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28CB6D1C-B539-1A2B-9038-4F48954E3F7D}"/>
              </a:ext>
            </a:extLst>
          </p:cNvPr>
          <p:cNvGrpSpPr>
            <a:grpSpLocks noGrp="1" noUngrp="1" noRot="1" noMove="1" noResize="1"/>
          </p:cNvGrpSpPr>
          <p:nvPr/>
        </p:nvGrpSpPr>
        <p:grpSpPr>
          <a:xfrm>
            <a:off x="504824" y="2595600"/>
            <a:ext cx="5848351" cy="553968"/>
            <a:chOff x="504824" y="2638274"/>
            <a:chExt cx="5848351" cy="553968"/>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38274"/>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safe, dry space to store bicycles and scooters?</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01931"/>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645258"/>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730592"/>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nvGrpSpPr>
          <p:cNvPr id="2" name="Group 1">
            <a:extLst>
              <a:ext uri="{FF2B5EF4-FFF2-40B4-BE49-F238E27FC236}">
                <a16:creationId xmlns:a16="http://schemas.microsoft.com/office/drawing/2014/main" id="{1D8544CE-AC10-59C2-5012-B3FFC419B9BD}"/>
              </a:ext>
            </a:extLst>
          </p:cNvPr>
          <p:cNvGrpSpPr>
            <a:grpSpLocks noGrp="1" noUngrp="1" noRot="1" noMove="1" noResize="1"/>
          </p:cNvGrpSpPr>
          <p:nvPr/>
        </p:nvGrpSpPr>
        <p:grpSpPr>
          <a:xfrm>
            <a:off x="504824" y="3500822"/>
            <a:ext cx="5847371" cy="553968"/>
            <a:chOff x="504824" y="3515047"/>
            <a:chExt cx="5847371" cy="553968"/>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515047"/>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car park have an electric vehicle charging point?</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578704"/>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522031"/>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 name="Group 2">
            <a:extLst>
              <a:ext uri="{FF2B5EF4-FFF2-40B4-BE49-F238E27FC236}">
                <a16:creationId xmlns:a16="http://schemas.microsoft.com/office/drawing/2014/main" id="{2DDC54CA-358E-1F14-5690-31E7D81BDF9F}"/>
              </a:ext>
            </a:extLst>
          </p:cNvPr>
          <p:cNvGrpSpPr>
            <a:grpSpLocks noGrp="1" noUngrp="1" noRot="1" noMove="1" noResize="1"/>
          </p:cNvGrpSpPr>
          <p:nvPr/>
        </p:nvGrpSpPr>
        <p:grpSpPr>
          <a:xfrm>
            <a:off x="504824" y="4406044"/>
            <a:ext cx="5847371" cy="553968"/>
            <a:chOff x="504824" y="4576485"/>
            <a:chExt cx="5847371" cy="553968"/>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576485"/>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past twelve months has your school completed a walk to school week, or any other similar campaign?</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640143"/>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583469"/>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25" name="Group 24">
            <a:extLst>
              <a:ext uri="{FF2B5EF4-FFF2-40B4-BE49-F238E27FC236}">
                <a16:creationId xmlns:a16="http://schemas.microsoft.com/office/drawing/2014/main" id="{1CE20B52-17FE-1342-1580-361BCC9AFD6C}"/>
              </a:ext>
            </a:extLst>
          </p:cNvPr>
          <p:cNvGrpSpPr>
            <a:grpSpLocks noGrp="1" noUngrp="1" noRot="1" noMove="1" noResize="1"/>
          </p:cNvGrpSpPr>
          <p:nvPr/>
        </p:nvGrpSpPr>
        <p:grpSpPr>
          <a:xfrm>
            <a:off x="504824" y="6216488"/>
            <a:ext cx="5847371" cy="738633"/>
            <a:chOff x="504824" y="6207179"/>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07179"/>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any of the following (or similar) schemes in place park ‘n’ stride, walking bus, anti-idling policy, junior road safety officers, staff car share, or staff cycle to work?</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363169"/>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06495"/>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4" name="Group 23">
            <a:extLst>
              <a:ext uri="{FF2B5EF4-FFF2-40B4-BE49-F238E27FC236}">
                <a16:creationId xmlns:a16="http://schemas.microsoft.com/office/drawing/2014/main" id="{5F79261E-ED79-9EE8-F5A2-3D3C080E744F}"/>
              </a:ext>
            </a:extLst>
          </p:cNvPr>
          <p:cNvGrpSpPr>
            <a:grpSpLocks noGrp="1" noUngrp="1" noRot="1" noMove="1" noResize="1"/>
          </p:cNvGrpSpPr>
          <p:nvPr/>
        </p:nvGrpSpPr>
        <p:grpSpPr>
          <a:xfrm>
            <a:off x="504824" y="5311266"/>
            <a:ext cx="5847371" cy="553968"/>
            <a:chOff x="504824" y="5353943"/>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53943"/>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track how pupils and staff travel to school each day and reward pupils who travel sustainably?</a:t>
              </a: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420648"/>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60927"/>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6" name="Group 25">
            <a:extLst>
              <a:ext uri="{FF2B5EF4-FFF2-40B4-BE49-F238E27FC236}">
                <a16:creationId xmlns:a16="http://schemas.microsoft.com/office/drawing/2014/main" id="{C85CF451-BC75-7F98-0108-DA8EF2D0AA6C}"/>
              </a:ext>
            </a:extLst>
          </p:cNvPr>
          <p:cNvGrpSpPr>
            <a:grpSpLocks noGrp="1" noUngrp="1" noRot="1" noMove="1" noResize="1"/>
          </p:cNvGrpSpPr>
          <p:nvPr/>
        </p:nvGrpSpPr>
        <p:grpSpPr>
          <a:xfrm>
            <a:off x="504824" y="7306375"/>
            <a:ext cx="5844367" cy="553968"/>
            <a:chOff x="504824" y="7159731"/>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159731"/>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provide safety training for cycling, scooting, or walking to school?</a:t>
              </a: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226436"/>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166715"/>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2" name="Group 31">
            <a:extLst>
              <a:ext uri="{FF2B5EF4-FFF2-40B4-BE49-F238E27FC236}">
                <a16:creationId xmlns:a16="http://schemas.microsoft.com/office/drawing/2014/main" id="{6E574E72-421C-807B-E2C2-00E63101E3D2}"/>
              </a:ext>
            </a:extLst>
          </p:cNvPr>
          <p:cNvGrpSpPr>
            <a:grpSpLocks noGrp="1" noUngrp="1" noRot="1" noMove="1" noResize="1"/>
          </p:cNvGrpSpPr>
          <p:nvPr/>
        </p:nvGrpSpPr>
        <p:grpSpPr>
          <a:xfrm>
            <a:off x="504824" y="8211600"/>
            <a:ext cx="5844367" cy="553968"/>
            <a:chOff x="504824" y="8211600"/>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Does your school have a hedge, trees, or other vegetation around its boundaries to reduce air pollution in school?</a:t>
              </a:r>
              <a:endParaRPr sz="1200" dirty="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278305"/>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18584"/>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spTree>
    <p:extLst>
      <p:ext uri="{BB962C8B-B14F-4D97-AF65-F5344CB8AC3E}">
        <p14:creationId xmlns:p14="http://schemas.microsoft.com/office/powerpoint/2010/main" val="294929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BB4671B-6928-E6A8-90E6-ADA307310928}"/>
              </a:ext>
            </a:extLst>
          </p:cNvPr>
          <p:cNvGrpSpPr>
            <a:grpSpLocks noGrp="1" noUngrp="1" noRot="1" noMove="1" noResize="1"/>
          </p:cNvGrpSpPr>
          <p:nvPr/>
        </p:nvGrpSpPr>
        <p:grpSpPr>
          <a:xfrm>
            <a:off x="504000" y="1022400"/>
            <a:ext cx="5847371" cy="553968"/>
            <a:chOff x="504000" y="1065074"/>
            <a:chExt cx="5847371" cy="553968"/>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65074"/>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Is the road outside your school a 'School Street,' or have you enquired with your local council about creating one?</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128731"/>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072058"/>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0" name="Group 9">
            <a:extLst>
              <a:ext uri="{FF2B5EF4-FFF2-40B4-BE49-F238E27FC236}">
                <a16:creationId xmlns:a16="http://schemas.microsoft.com/office/drawing/2014/main" id="{6456ED66-DF4B-C9B0-2C65-B9E0E78F09AD}"/>
              </a:ext>
            </a:extLst>
          </p:cNvPr>
          <p:cNvGrpSpPr>
            <a:grpSpLocks noGrp="1" noUngrp="1" noRot="1" noMove="1" noResize="1"/>
          </p:cNvGrpSpPr>
          <p:nvPr/>
        </p:nvGrpSpPr>
        <p:grpSpPr>
          <a:xfrm>
            <a:off x="504000" y="2022925"/>
            <a:ext cx="5847371" cy="540000"/>
            <a:chOff x="504000" y="2025021"/>
            <a:chExt cx="5847371" cy="540000"/>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110370"/>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all school trips avoid airplane travel?</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081695"/>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025021"/>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9" name="Group 8">
            <a:extLst>
              <a:ext uri="{FF2B5EF4-FFF2-40B4-BE49-F238E27FC236}">
                <a16:creationId xmlns:a16="http://schemas.microsoft.com/office/drawing/2014/main" id="{1B4E0D05-F543-3CE8-96DA-01510D9DA919}"/>
              </a:ext>
            </a:extLst>
          </p:cNvPr>
          <p:cNvGrpSpPr>
            <a:grpSpLocks noGrp="1" noUngrp="1" noRot="1" noMove="1" noResize="1"/>
          </p:cNvGrpSpPr>
          <p:nvPr/>
        </p:nvGrpSpPr>
        <p:grpSpPr>
          <a:xfrm>
            <a:off x="504000" y="3009482"/>
            <a:ext cx="5847371" cy="553968"/>
            <a:chOff x="504000" y="3069771"/>
            <a:chExt cx="5847371" cy="553968"/>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069771"/>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Speak to a member of staff in your school canteen, do they use any locally-sourced produce in school meals?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133429"/>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076755"/>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010007"/>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3</a:t>
                </a:r>
                <a:endParaRPr lang="en-GB" dirty="0">
                  <a:solidFill>
                    <a:schemeClr val="dk1"/>
                  </a:solidFill>
                  <a:latin typeface="Avenir Next LT Pro Demi" panose="020B0704020202020204" pitchFamily="34" charset="0"/>
                </a:endParaRPr>
              </a:p>
            </p:txBody>
          </p:sp>
        </p:grpSp>
      </p:grpSp>
      <p:grpSp>
        <p:nvGrpSpPr>
          <p:cNvPr id="4" name="Group 3">
            <a:extLst>
              <a:ext uri="{FF2B5EF4-FFF2-40B4-BE49-F238E27FC236}">
                <a16:creationId xmlns:a16="http://schemas.microsoft.com/office/drawing/2014/main" id="{E0A561E2-594C-0389-DD69-49288E7EF1A6}"/>
              </a:ext>
            </a:extLst>
          </p:cNvPr>
          <p:cNvGrpSpPr>
            <a:grpSpLocks noGrp="1" noUngrp="1" noRot="1" noMove="1" noResize="1"/>
          </p:cNvGrpSpPr>
          <p:nvPr/>
        </p:nvGrpSpPr>
        <p:grpSpPr>
          <a:xfrm>
            <a:off x="504000" y="7772400"/>
            <a:ext cx="5885215" cy="821733"/>
            <a:chOff x="504000" y="7792784"/>
            <a:chExt cx="5885215" cy="821733"/>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58200"/>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792784"/>
              <a:ext cx="5046813" cy="821733"/>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Every year global food miles are responsible for 3bn tonnes of CO2e emissions, richer nations like England are responsible for most of these emissions.</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176564"/>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Bike shed is not big enough for all bikes</a:t>
              </a:r>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3659954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0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latin typeface="Avenir Next LT Pro Demi" panose="020F0502020204030204" pitchFamily="34" charset="0"/>
              </a:rPr>
              <a:t>Waste</a:t>
            </a:r>
            <a:endParaRPr sz="480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28CB6D1C-B539-1A2B-9038-4F48954E3F7D}"/>
              </a:ext>
            </a:extLst>
          </p:cNvPr>
          <p:cNvGrpSpPr>
            <a:grpSpLocks noGrp="1" noUngrp="1" noRot="1" noMove="1" noResize="1"/>
          </p:cNvGrpSpPr>
          <p:nvPr/>
        </p:nvGrpSpPr>
        <p:grpSpPr>
          <a:xfrm>
            <a:off x="504824" y="2595600"/>
            <a:ext cx="5848351" cy="553968"/>
            <a:chOff x="504824" y="2638274"/>
            <a:chExt cx="5848351" cy="553968"/>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38274"/>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recycle any difficult-to-recycle items like batteries, pens, printer cartridges, or crisp packets?</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01931"/>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645258"/>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730592"/>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nvGrpSpPr>
          <p:cNvPr id="2" name="Group 1">
            <a:extLst>
              <a:ext uri="{FF2B5EF4-FFF2-40B4-BE49-F238E27FC236}">
                <a16:creationId xmlns:a16="http://schemas.microsoft.com/office/drawing/2014/main" id="{1D8544CE-AC10-59C2-5012-B3FFC419B9BD}"/>
              </a:ext>
            </a:extLst>
          </p:cNvPr>
          <p:cNvGrpSpPr>
            <a:grpSpLocks noGrp="1" noUngrp="1" noRot="1" noMove="1" noResize="1"/>
          </p:cNvGrpSpPr>
          <p:nvPr/>
        </p:nvGrpSpPr>
        <p:grpSpPr>
          <a:xfrm>
            <a:off x="504824" y="3503151"/>
            <a:ext cx="5847371" cy="553968"/>
            <a:chOff x="504824" y="3515047"/>
            <a:chExt cx="5847371" cy="553968"/>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515047"/>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Is your school's food and brown waste composted and, when possible, is this compost used in the school grounds?</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578704"/>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522031"/>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 name="Group 2">
            <a:extLst>
              <a:ext uri="{FF2B5EF4-FFF2-40B4-BE49-F238E27FC236}">
                <a16:creationId xmlns:a16="http://schemas.microsoft.com/office/drawing/2014/main" id="{2DDC54CA-358E-1F14-5690-31E7D81BDF9F}"/>
              </a:ext>
            </a:extLst>
          </p:cNvPr>
          <p:cNvGrpSpPr>
            <a:grpSpLocks noGrp="1" noUngrp="1" noRot="1" noMove="1" noResize="1"/>
          </p:cNvGrpSpPr>
          <p:nvPr/>
        </p:nvGrpSpPr>
        <p:grpSpPr>
          <a:xfrm>
            <a:off x="504824" y="4410702"/>
            <a:ext cx="5847371" cy="553968"/>
            <a:chOff x="504824" y="4576485"/>
            <a:chExt cx="5847371" cy="553968"/>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576485"/>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In the past twelve months has your school hosted any second-hand sales or swap events e.g., clothing, books, revision guides?</a:t>
              </a: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640143"/>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583469"/>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25" name="Group 24">
            <a:extLst>
              <a:ext uri="{FF2B5EF4-FFF2-40B4-BE49-F238E27FC236}">
                <a16:creationId xmlns:a16="http://schemas.microsoft.com/office/drawing/2014/main" id="{1CE20B52-17FE-1342-1580-361BCC9AFD6C}"/>
              </a:ext>
            </a:extLst>
          </p:cNvPr>
          <p:cNvGrpSpPr>
            <a:grpSpLocks noGrp="1" noUngrp="1" noRot="1" noMove="1" noResize="1"/>
          </p:cNvGrpSpPr>
          <p:nvPr/>
        </p:nvGrpSpPr>
        <p:grpSpPr>
          <a:xfrm>
            <a:off x="504824" y="6211835"/>
            <a:ext cx="5847371" cy="738633"/>
            <a:chOff x="504824" y="6207179"/>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07179"/>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use any refillable products, for example whiteboard markers, glue sticks, or soap dispensers or do you sell any refillable products?</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363169"/>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06495"/>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7" name="Group 6">
            <a:extLst>
              <a:ext uri="{FF2B5EF4-FFF2-40B4-BE49-F238E27FC236}">
                <a16:creationId xmlns:a16="http://schemas.microsoft.com/office/drawing/2014/main" id="{EDD41DF4-B5BC-03CC-9BE0-C89589923AE0}"/>
              </a:ext>
            </a:extLst>
          </p:cNvPr>
          <p:cNvGrpSpPr>
            <a:grpSpLocks noGrp="1" noUngrp="1" noRot="1" noMove="1" noResize="1"/>
          </p:cNvGrpSpPr>
          <p:nvPr/>
        </p:nvGrpSpPr>
        <p:grpSpPr>
          <a:xfrm>
            <a:off x="504824" y="5318253"/>
            <a:ext cx="5847371" cy="540000"/>
            <a:chOff x="504824" y="5314758"/>
            <a:chExt cx="5847371" cy="540000"/>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400107"/>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collect and redistribute preloved uniform?</a:t>
              </a: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374479"/>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14758"/>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6" name="Group 25">
            <a:extLst>
              <a:ext uri="{FF2B5EF4-FFF2-40B4-BE49-F238E27FC236}">
                <a16:creationId xmlns:a16="http://schemas.microsoft.com/office/drawing/2014/main" id="{C85CF451-BC75-7F98-0108-DA8EF2D0AA6C}"/>
              </a:ext>
            </a:extLst>
          </p:cNvPr>
          <p:cNvGrpSpPr>
            <a:grpSpLocks noGrp="1" noUngrp="1" noRot="1" noMove="1" noResize="1"/>
          </p:cNvGrpSpPr>
          <p:nvPr/>
        </p:nvGrpSpPr>
        <p:grpSpPr>
          <a:xfrm>
            <a:off x="504824" y="7304050"/>
            <a:ext cx="5844367" cy="553968"/>
            <a:chOff x="504824" y="7159731"/>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159731"/>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recycling bins clearly labelled with signs or posters showing what can and can’t be recycled in school?</a:t>
              </a: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226436"/>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166715"/>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2" name="Group 31">
            <a:extLst>
              <a:ext uri="{FF2B5EF4-FFF2-40B4-BE49-F238E27FC236}">
                <a16:creationId xmlns:a16="http://schemas.microsoft.com/office/drawing/2014/main" id="{6E574E72-421C-807B-E2C2-00E63101E3D2}"/>
              </a:ext>
            </a:extLst>
          </p:cNvPr>
          <p:cNvGrpSpPr>
            <a:grpSpLocks noGrp="1" noUngrp="1" noRot="1" noMove="1" noResize="1"/>
          </p:cNvGrpSpPr>
          <p:nvPr/>
        </p:nvGrpSpPr>
        <p:grpSpPr>
          <a:xfrm>
            <a:off x="504824" y="8211600"/>
            <a:ext cx="5844367" cy="553968"/>
            <a:chOff x="504824" y="8211600"/>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Spot check three recycling bins in your school, do all three have the correct items in?</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278305"/>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18584"/>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spTree>
    <p:extLst>
      <p:ext uri="{BB962C8B-B14F-4D97-AF65-F5344CB8AC3E}">
        <p14:creationId xmlns:p14="http://schemas.microsoft.com/office/powerpoint/2010/main" val="284757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B033501-E03E-0749-B576-E0A8C1A339F2}"/>
              </a:ext>
            </a:extLst>
          </p:cNvPr>
          <p:cNvGrpSpPr>
            <a:grpSpLocks noGrp="1" noUngrp="1" noRot="1" noMove="1" noResize="1"/>
          </p:cNvGrpSpPr>
          <p:nvPr/>
        </p:nvGrpSpPr>
        <p:grpSpPr>
          <a:xfrm>
            <a:off x="504000" y="1022400"/>
            <a:ext cx="5847371" cy="540000"/>
            <a:chOff x="504000" y="1025892"/>
            <a:chExt cx="5847371" cy="540000"/>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11124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use recycled printer and toilet paper?</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082565"/>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025892"/>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10" name="Group 9">
            <a:extLst>
              <a:ext uri="{FF2B5EF4-FFF2-40B4-BE49-F238E27FC236}">
                <a16:creationId xmlns:a16="http://schemas.microsoft.com/office/drawing/2014/main" id="{73E1215F-D01C-18B9-BC6F-CDC2C09D2E14}"/>
              </a:ext>
            </a:extLst>
          </p:cNvPr>
          <p:cNvGrpSpPr>
            <a:grpSpLocks noGrp="1" noUngrp="1" noRot="1" noMove="1" noResize="1"/>
          </p:cNvGrpSpPr>
          <p:nvPr/>
        </p:nvGrpSpPr>
        <p:grpSpPr>
          <a:xfrm>
            <a:off x="504000" y="1824292"/>
            <a:ext cx="5847371" cy="1107965"/>
            <a:chOff x="504000" y="2021529"/>
            <a:chExt cx="5847371" cy="1107965"/>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021529"/>
              <a:ext cx="4692116" cy="1107965"/>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Has your school introduced measures to reduce its use of paper? This might be through printing on both sides, sending letters/homework electronically, adding a release code to the photocopier, limiting use of worksheets, or continuing to use exercise books across academic years.</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362185"/>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305511"/>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4" name="Group 3">
            <a:extLst>
              <a:ext uri="{FF2B5EF4-FFF2-40B4-BE49-F238E27FC236}">
                <a16:creationId xmlns:a16="http://schemas.microsoft.com/office/drawing/2014/main" id="{3D61C329-FD39-E4AE-9303-5B5213060306}"/>
              </a:ext>
            </a:extLst>
          </p:cNvPr>
          <p:cNvGrpSpPr>
            <a:grpSpLocks noGrp="1" noUngrp="1" noRot="1" noMove="1" noResize="1"/>
          </p:cNvGrpSpPr>
          <p:nvPr/>
        </p:nvGrpSpPr>
        <p:grpSpPr>
          <a:xfrm>
            <a:off x="504000" y="3194149"/>
            <a:ext cx="5847371" cy="923299"/>
            <a:chOff x="504000" y="3268015"/>
            <a:chExt cx="5847371" cy="923299"/>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1906" y="3268015"/>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Ask your school’s canteen staff whether have they taken any action to reduce food waste in the last 12 months e.g. sharing data with pupils, a pre-order system, or offering smaller portion sizes?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516338"/>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459664"/>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379340"/>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dirty="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4</a:t>
                </a:r>
                <a:endParaRPr lang="en-GB" dirty="0">
                  <a:solidFill>
                    <a:schemeClr val="dk1"/>
                  </a:solidFill>
                  <a:latin typeface="Avenir Next LT Pro Demi" panose="020B0704020202020204" pitchFamily="34" charset="0"/>
                </a:endParaRPr>
              </a:p>
            </p:txBody>
          </p:sp>
        </p:grpSp>
      </p:grpSp>
      <p:grpSp>
        <p:nvGrpSpPr>
          <p:cNvPr id="2" name="Group 1">
            <a:extLst>
              <a:ext uri="{FF2B5EF4-FFF2-40B4-BE49-F238E27FC236}">
                <a16:creationId xmlns:a16="http://schemas.microsoft.com/office/drawing/2014/main" id="{3CC6953D-EB82-D7A9-533D-08F38D79F992}"/>
              </a:ext>
            </a:extLst>
          </p:cNvPr>
          <p:cNvGrpSpPr>
            <a:grpSpLocks noGrp="1" noUngrp="1" noRot="1" noMove="1" noResize="1"/>
          </p:cNvGrpSpPr>
          <p:nvPr/>
        </p:nvGrpSpPr>
        <p:grpSpPr>
          <a:xfrm>
            <a:off x="504000" y="7772400"/>
            <a:ext cx="5885215" cy="690900"/>
            <a:chOff x="504000" y="7805108"/>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05108"/>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952058"/>
              <a:ext cx="5046813" cy="397001"/>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70 per cent of all education waste consists of food, paper, and card. </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361232"/>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Paper is from sustainability managed forests and controlled sources</a:t>
              </a:r>
            </a:p>
            <a:p>
              <a:r>
                <a:rPr lang="en-GB" sz="1200" dirty="0" smtClean="0">
                  <a:latin typeface="Avenir Next LT Pro" panose="020B0504020202020204" pitchFamily="34" charset="0"/>
                </a:rPr>
                <a:t>Reducing worksheets printed </a:t>
              </a:r>
            </a:p>
            <a:p>
              <a:r>
                <a:rPr lang="en-GB" sz="1200" dirty="0" smtClean="0">
                  <a:latin typeface="Avenir Next LT Pro" panose="020B0504020202020204" pitchFamily="34" charset="0"/>
                </a:rPr>
                <a:t>Floor books begun to reduce paper uses.</a:t>
              </a:r>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2323930149"/>
      </p:ext>
    </p:extLst>
  </p:cSld>
  <p:clrMapOvr>
    <a:masterClrMapping/>
  </p:clrMapOvr>
  <p:extLst mod="1">
    <p:ext uri="{6950BFC3-D8DA-4A85-94F7-54DA5524770B}">
      <p188:commentRel xmlns:p188="http://schemas.microsoft.com/office/powerpoint/2018/8/main" xmlns="" r:id="rId7"/>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824"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Biodiversity</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9C6A0726-2428-2583-7DEF-979EC18779A2}"/>
              </a:ext>
            </a:extLst>
          </p:cNvPr>
          <p:cNvGrpSpPr>
            <a:grpSpLocks noGrp="1" noUngrp="1" noRot="1" noMove="1" noResize="1"/>
          </p:cNvGrpSpPr>
          <p:nvPr/>
        </p:nvGrpSpPr>
        <p:grpSpPr>
          <a:xfrm>
            <a:off x="504824" y="2594063"/>
            <a:ext cx="5848351" cy="738633"/>
            <a:chOff x="504824" y="2594063"/>
            <a:chExt cx="5848351" cy="738633"/>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594063"/>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 your grounds provide habitats and/or facilities to encourage insect life, for example bug hotels, bee baths, log piles, rock piles, or leaf piles?</a:t>
              </a:r>
              <a:endParaRPr sz="1200" dirty="0">
                <a:solidFill>
                  <a:schemeClr val="dk1"/>
                </a:solidFill>
                <a:latin typeface="Avenir Next LT Pro" panose="020B0504020202020204" pitchFamily="34" charset="0"/>
              </a:endParaRP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50052"/>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nvGrpSpPr>
          <p:cNvPr id="25" name="Group 24">
            <a:extLst>
              <a:ext uri="{FF2B5EF4-FFF2-40B4-BE49-F238E27FC236}">
                <a16:creationId xmlns:a16="http://schemas.microsoft.com/office/drawing/2014/main" id="{56327F9B-AD87-8683-5101-B24DCA32BE40}"/>
              </a:ext>
            </a:extLst>
          </p:cNvPr>
          <p:cNvGrpSpPr>
            <a:grpSpLocks noGrp="1" noUngrp="1" noRot="1" noMove="1" noResize="1"/>
          </p:cNvGrpSpPr>
          <p:nvPr/>
        </p:nvGrpSpPr>
        <p:grpSpPr>
          <a:xfrm>
            <a:off x="504824" y="3655757"/>
            <a:ext cx="5847371" cy="738633"/>
            <a:chOff x="505804" y="3517446"/>
            <a:chExt cx="5847371" cy="738633"/>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4201" y="3517446"/>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your grounds provide homes and support for birds and animals, for example bird houses, bat boxes, hedgehog highways, or bird baths?</a:t>
              </a:r>
              <a:endParaRPr sz="1200">
                <a:solidFill>
                  <a:schemeClr val="dk1"/>
                </a:solidFill>
                <a:latin typeface="Avenir Next LT Pro" panose="020B0504020202020204" pitchFamily="34" charset="0"/>
              </a:endParaRP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5804" y="3673435"/>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3175" y="3616762"/>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62" name="Group 61">
            <a:extLst>
              <a:ext uri="{FF2B5EF4-FFF2-40B4-BE49-F238E27FC236}">
                <a16:creationId xmlns:a16="http://schemas.microsoft.com/office/drawing/2014/main" id="{0FA31529-9F5A-6512-5F31-CBBCF0FEE6F2}"/>
              </a:ext>
            </a:extLst>
          </p:cNvPr>
          <p:cNvGrpSpPr>
            <a:grpSpLocks noGrp="1" noUngrp="1" noRot="1" noMove="1" noResize="1"/>
          </p:cNvGrpSpPr>
          <p:nvPr/>
        </p:nvGrpSpPr>
        <p:grpSpPr>
          <a:xfrm>
            <a:off x="504824" y="4717451"/>
            <a:ext cx="5847371" cy="553968"/>
            <a:chOff x="504824" y="4553629"/>
            <a:chExt cx="5847371" cy="553968"/>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553629"/>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your grounds have bird, or other animal feeders and are they checked and topped up regularly?</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617287"/>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560613"/>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64" name="Group 63">
            <a:extLst>
              <a:ext uri="{FF2B5EF4-FFF2-40B4-BE49-F238E27FC236}">
                <a16:creationId xmlns:a16="http://schemas.microsoft.com/office/drawing/2014/main" id="{2732EBAE-C73C-1CDA-D942-5E27C0DFF7FD}"/>
              </a:ext>
            </a:extLst>
          </p:cNvPr>
          <p:cNvGrpSpPr>
            <a:grpSpLocks noGrp="1" noUngrp="1" noRot="1" noMove="1" noResize="1"/>
          </p:cNvGrpSpPr>
          <p:nvPr/>
        </p:nvGrpSpPr>
        <p:grpSpPr>
          <a:xfrm>
            <a:off x="504824" y="6471509"/>
            <a:ext cx="5847371" cy="553968"/>
            <a:chOff x="504824" y="6112465"/>
            <a:chExt cx="5847371" cy="553968"/>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112465"/>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plants in your grounds chosen specifically to support biodiversity, for example bee-friendly lavender?</a:t>
              </a:r>
              <a:endParaRPr sz="1200">
                <a:solidFill>
                  <a:schemeClr val="dk1"/>
                </a:solidFill>
                <a:latin typeface="Avenir Next LT Pro" panose="020B0504020202020204" pitchFamily="34" charset="0"/>
              </a:endParaRP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176123"/>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119449"/>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63" name="Group 62">
            <a:extLst>
              <a:ext uri="{FF2B5EF4-FFF2-40B4-BE49-F238E27FC236}">
                <a16:creationId xmlns:a16="http://schemas.microsoft.com/office/drawing/2014/main" id="{03E43B5F-D6A7-90A5-CBEB-50D2D0259BA7}"/>
              </a:ext>
            </a:extLst>
          </p:cNvPr>
          <p:cNvGrpSpPr>
            <a:grpSpLocks noGrp="1" noUngrp="1" noRot="1" noMove="1" noResize="1"/>
          </p:cNvGrpSpPr>
          <p:nvPr/>
        </p:nvGrpSpPr>
        <p:grpSpPr>
          <a:xfrm>
            <a:off x="504824" y="5594480"/>
            <a:ext cx="5847371" cy="553968"/>
            <a:chOff x="504824" y="5243533"/>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243533"/>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your grounds have any dedicated wildflower, meadow, wildlife corridor, or rewilding areas to support biodiversity?</a:t>
              </a:r>
              <a:endParaRPr sz="120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310238"/>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250517"/>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65" name="Group 64">
            <a:extLst>
              <a:ext uri="{FF2B5EF4-FFF2-40B4-BE49-F238E27FC236}">
                <a16:creationId xmlns:a16="http://schemas.microsoft.com/office/drawing/2014/main" id="{614063E2-5E95-19C0-7045-F119FCE7163E}"/>
              </a:ext>
            </a:extLst>
          </p:cNvPr>
          <p:cNvGrpSpPr>
            <a:grpSpLocks noGrp="1" noUngrp="1" noRot="1" noMove="1" noResize="1"/>
          </p:cNvGrpSpPr>
          <p:nvPr/>
        </p:nvGrpSpPr>
        <p:grpSpPr>
          <a:xfrm>
            <a:off x="504824" y="7348538"/>
            <a:ext cx="5844367" cy="540000"/>
            <a:chOff x="504824" y="6988381"/>
            <a:chExt cx="5844367" cy="540000"/>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073730"/>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your grounds have a pond or mini-pond?</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048102"/>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6988381"/>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56" name="Group 55">
            <a:extLst>
              <a:ext uri="{FF2B5EF4-FFF2-40B4-BE49-F238E27FC236}">
                <a16:creationId xmlns:a16="http://schemas.microsoft.com/office/drawing/2014/main" id="{C37591FC-5D1E-6EE4-5155-86F13E75CD9C}"/>
              </a:ext>
            </a:extLst>
          </p:cNvPr>
          <p:cNvGrpSpPr>
            <a:grpSpLocks noGrp="1" noUngrp="1" noRot="1" noMove="1" noResize="1"/>
          </p:cNvGrpSpPr>
          <p:nvPr/>
        </p:nvGrpSpPr>
        <p:grpSpPr>
          <a:xfrm>
            <a:off x="504824" y="8211600"/>
            <a:ext cx="5844367" cy="738633"/>
            <a:chOff x="508808" y="3517446"/>
            <a:chExt cx="5844367" cy="738633"/>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4201" y="3517446"/>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young people have the opportunity to observe and record nature in your school grounds, for example using wildlife camera traps, or through schemes like RSPB’s Big Schools’ Birdwatch?</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8808" y="3676482"/>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13175" y="3616762"/>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spTree>
    <p:extLst>
      <p:ext uri="{BB962C8B-B14F-4D97-AF65-F5344CB8AC3E}">
        <p14:creationId xmlns:p14="http://schemas.microsoft.com/office/powerpoint/2010/main" val="250946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p:cNvSpPr>
          <p:nvPr/>
        </p:nvSpPr>
        <p:spPr>
          <a:xfrm>
            <a:off x="6369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Water</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526C7473-16EB-58D6-BF04-467EF452CAB2}"/>
              </a:ext>
            </a:extLst>
          </p:cNvPr>
          <p:cNvGrpSpPr>
            <a:grpSpLocks noGrp="1" noUngrp="1" noRot="1" noMove="1" noResize="1"/>
          </p:cNvGrpSpPr>
          <p:nvPr/>
        </p:nvGrpSpPr>
        <p:grpSpPr>
          <a:xfrm>
            <a:off x="504824" y="2595600"/>
            <a:ext cx="5848351" cy="540000"/>
            <a:chOff x="504824" y="2599092"/>
            <a:chExt cx="5848351" cy="540000"/>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8444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water-butt?</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655765"/>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599092"/>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684426"/>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endParaRPr lang="en-GB" dirty="0">
                <a:latin typeface="Avenir Next LT Pro Demi" panose="020B0704020202020204" pitchFamily="34" charset="0"/>
              </a:endParaRPr>
            </a:p>
          </p:txBody>
        </p:sp>
      </p:grpSp>
      <p:grpSp>
        <p:nvGrpSpPr>
          <p:cNvPr id="14" name="Group 13">
            <a:extLst>
              <a:ext uri="{FF2B5EF4-FFF2-40B4-BE49-F238E27FC236}">
                <a16:creationId xmlns:a16="http://schemas.microsoft.com/office/drawing/2014/main" id="{3638AE7C-989C-9AAE-24B8-462CCE208373}"/>
              </a:ext>
            </a:extLst>
          </p:cNvPr>
          <p:cNvGrpSpPr>
            <a:grpSpLocks noGrp="1" noUngrp="1" noRot="1" noMove="1" noResize="1"/>
          </p:cNvGrpSpPr>
          <p:nvPr/>
        </p:nvGrpSpPr>
        <p:grpSpPr>
          <a:xfrm>
            <a:off x="504824" y="3396850"/>
            <a:ext cx="5847371" cy="738633"/>
            <a:chOff x="504824" y="3503151"/>
            <a:chExt cx="5847371" cy="738633"/>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503151"/>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any of the following water-saving devices: reduced flush toilets, water hippos, tap inserts, flush controls, self-closing/sensor taps?</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659140"/>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602467"/>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6" name="Group 15">
            <a:extLst>
              <a:ext uri="{FF2B5EF4-FFF2-40B4-BE49-F238E27FC236}">
                <a16:creationId xmlns:a16="http://schemas.microsoft.com/office/drawing/2014/main" id="{7DA9B563-FD65-E75A-9FA0-6A2B2B2BC68C}"/>
              </a:ext>
            </a:extLst>
          </p:cNvPr>
          <p:cNvGrpSpPr>
            <a:grpSpLocks noGrp="1" noUngrp="1" noRot="1" noMove="1" noResize="1"/>
          </p:cNvGrpSpPr>
          <p:nvPr/>
        </p:nvGrpSpPr>
        <p:grpSpPr>
          <a:xfrm>
            <a:off x="504824" y="4396733"/>
            <a:ext cx="5847371" cy="738633"/>
            <a:chOff x="504824" y="4410702"/>
            <a:chExt cx="5847371" cy="738633"/>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410702"/>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past year has your school been in touch with your water supplier to visit their sites, or invite them to deliver a water-saving assembly or online session in your school?</a:t>
              </a: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566692"/>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510018"/>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5" name="Group 24">
            <a:extLst>
              <a:ext uri="{FF2B5EF4-FFF2-40B4-BE49-F238E27FC236}">
                <a16:creationId xmlns:a16="http://schemas.microsoft.com/office/drawing/2014/main" id="{1CE20B52-17FE-1342-1580-361BCC9AFD6C}"/>
              </a:ext>
            </a:extLst>
          </p:cNvPr>
          <p:cNvGrpSpPr>
            <a:grpSpLocks noGrp="1" noUngrp="1" noRot="1" noMove="1" noResize="1"/>
          </p:cNvGrpSpPr>
          <p:nvPr/>
        </p:nvGrpSpPr>
        <p:grpSpPr>
          <a:xfrm>
            <a:off x="504824" y="6211834"/>
            <a:ext cx="5847371" cy="738633"/>
            <a:chOff x="504824" y="6207179"/>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07179"/>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include water-saving tips in e-newsletters or other communications, so pupils and families can save water at home?</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363169"/>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06495"/>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7" name="Group 16">
            <a:extLst>
              <a:ext uri="{FF2B5EF4-FFF2-40B4-BE49-F238E27FC236}">
                <a16:creationId xmlns:a16="http://schemas.microsoft.com/office/drawing/2014/main" id="{941B5017-4A96-848F-7095-A40D010784D9}"/>
              </a:ext>
            </a:extLst>
          </p:cNvPr>
          <p:cNvGrpSpPr>
            <a:grpSpLocks noGrp="1" noUngrp="1" noRot="1" noMove="1" noResize="1"/>
          </p:cNvGrpSpPr>
          <p:nvPr/>
        </p:nvGrpSpPr>
        <p:grpSpPr>
          <a:xfrm>
            <a:off x="504824" y="5396616"/>
            <a:ext cx="5847371" cy="553968"/>
            <a:chOff x="504824" y="5360927"/>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60927"/>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your school toilets have posters reminding people to turn off the taps?</a:t>
              </a: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427632"/>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67911"/>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8" name="Group 17">
            <a:extLst>
              <a:ext uri="{FF2B5EF4-FFF2-40B4-BE49-F238E27FC236}">
                <a16:creationId xmlns:a16="http://schemas.microsoft.com/office/drawing/2014/main" id="{58D5BBDC-6497-08B4-483E-948B6EC86E6F}"/>
              </a:ext>
            </a:extLst>
          </p:cNvPr>
          <p:cNvGrpSpPr>
            <a:grpSpLocks noGrp="1" noUngrp="1" noRot="1" noMove="1" noResize="1"/>
          </p:cNvGrpSpPr>
          <p:nvPr/>
        </p:nvGrpSpPr>
        <p:grpSpPr>
          <a:xfrm>
            <a:off x="504824" y="7211717"/>
            <a:ext cx="5844367" cy="738633"/>
            <a:chOff x="504824" y="7304050"/>
            <a:chExt cx="5844367" cy="738633"/>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30405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past 12 months, has your school fundraised for water-based charities like Water Aid, or participated in awareness raising events like World Water Day?</a:t>
              </a: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463087"/>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403366"/>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4" name="Group 23">
            <a:extLst>
              <a:ext uri="{FF2B5EF4-FFF2-40B4-BE49-F238E27FC236}">
                <a16:creationId xmlns:a16="http://schemas.microsoft.com/office/drawing/2014/main" id="{E8F7AD97-65F4-C729-2E4A-74152CD07E58}"/>
              </a:ext>
            </a:extLst>
          </p:cNvPr>
          <p:cNvGrpSpPr>
            <a:grpSpLocks noGrp="1" noUngrp="1" noRot="1" noMove="1" noResize="1"/>
          </p:cNvGrpSpPr>
          <p:nvPr/>
        </p:nvGrpSpPr>
        <p:grpSpPr>
          <a:xfrm>
            <a:off x="504824" y="8211600"/>
            <a:ext cx="5844367" cy="738633"/>
            <a:chOff x="504824" y="8211600"/>
            <a:chExt cx="5844367" cy="738633"/>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Have you appointed Water Monitors, and have they worked with your site manager to check for and fix any leaks during the last six months?</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370637"/>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310916"/>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spTree>
    <p:extLst>
      <p:ext uri="{BB962C8B-B14F-4D97-AF65-F5344CB8AC3E}">
        <p14:creationId xmlns:p14="http://schemas.microsoft.com/office/powerpoint/2010/main" val="1151554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3F82AC-9AEB-63F3-89AA-8A10003370D1}"/>
              </a:ext>
            </a:extLst>
          </p:cNvPr>
          <p:cNvGrpSpPr>
            <a:grpSpLocks noGrp="1" noUngrp="1" noRot="1" noMove="1" noResize="1"/>
          </p:cNvGrpSpPr>
          <p:nvPr/>
        </p:nvGrpSpPr>
        <p:grpSpPr>
          <a:xfrm>
            <a:off x="504000" y="1022400"/>
            <a:ext cx="5847371" cy="553968"/>
            <a:chOff x="504000" y="1065074"/>
            <a:chExt cx="5847371" cy="553968"/>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65074"/>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 toilets in your school have hand dryers instead of paper towels?</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128731"/>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072058"/>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6" name="Group 5">
            <a:extLst>
              <a:ext uri="{FF2B5EF4-FFF2-40B4-BE49-F238E27FC236}">
                <a16:creationId xmlns:a16="http://schemas.microsoft.com/office/drawing/2014/main" id="{A484F332-1468-7773-56C5-FEFBFCF1074D}"/>
              </a:ext>
            </a:extLst>
          </p:cNvPr>
          <p:cNvGrpSpPr>
            <a:grpSpLocks noGrp="1" noUngrp="1" noRot="1" noMove="1" noResize="1"/>
          </p:cNvGrpSpPr>
          <p:nvPr/>
        </p:nvGrpSpPr>
        <p:grpSpPr>
          <a:xfrm>
            <a:off x="504000" y="1985992"/>
            <a:ext cx="5847371" cy="738633"/>
            <a:chOff x="504000" y="1903900"/>
            <a:chExt cx="5847371" cy="738633"/>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1903900"/>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Choose a class to survey - do more than three quarters of the class have a reusable water bottle in school with them at the time of survey?</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059890"/>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003216"/>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9" name="Group 8">
            <a:extLst>
              <a:ext uri="{FF2B5EF4-FFF2-40B4-BE49-F238E27FC236}">
                <a16:creationId xmlns:a16="http://schemas.microsoft.com/office/drawing/2014/main" id="{4A51275A-95D5-D5AC-3121-F32EA36A2C5B}"/>
              </a:ext>
            </a:extLst>
          </p:cNvPr>
          <p:cNvGrpSpPr>
            <a:grpSpLocks noGrp="1" noUngrp="1" noRot="1" noMove="1" noResize="1"/>
          </p:cNvGrpSpPr>
          <p:nvPr/>
        </p:nvGrpSpPr>
        <p:grpSpPr>
          <a:xfrm>
            <a:off x="504000" y="3134249"/>
            <a:ext cx="5847371" cy="540000"/>
            <a:chOff x="504000" y="3317673"/>
            <a:chExt cx="5847371" cy="540000"/>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403022"/>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reusable water bottles taken on school trips?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374347"/>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317673"/>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083873"/>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dirty="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1</a:t>
                </a:r>
                <a:endParaRPr lang="en-GB" dirty="0">
                  <a:solidFill>
                    <a:schemeClr val="dk1"/>
                  </a:solidFill>
                  <a:latin typeface="Avenir Next LT Pro Demi" panose="020B0704020202020204" pitchFamily="34" charset="0"/>
                </a:endParaRPr>
              </a:p>
            </p:txBody>
          </p:sp>
        </p:grpSp>
      </p:grpSp>
      <p:grpSp>
        <p:nvGrpSpPr>
          <p:cNvPr id="11" name="Group 10">
            <a:extLst>
              <a:ext uri="{FF2B5EF4-FFF2-40B4-BE49-F238E27FC236}">
                <a16:creationId xmlns:a16="http://schemas.microsoft.com/office/drawing/2014/main" id="{FBBA2535-F417-35DF-BA20-5921B70F42E8}"/>
              </a:ext>
            </a:extLst>
          </p:cNvPr>
          <p:cNvGrpSpPr>
            <a:grpSpLocks noGrp="1" noUngrp="1" noRot="1" noMove="1" noResize="1"/>
          </p:cNvGrpSpPr>
          <p:nvPr/>
        </p:nvGrpSpPr>
        <p:grpSpPr>
          <a:xfrm>
            <a:off x="504000" y="7772400"/>
            <a:ext cx="5885215" cy="690900"/>
            <a:chOff x="504000" y="7805108"/>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05108"/>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845875"/>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In school the average primary pupil uses 7,000 litres of water annually, this figure rises to 11,000 litres for secondary school pupils.</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213497"/>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Children not sure where environmental books are in the library</a:t>
              </a:r>
            </a:p>
            <a:p>
              <a:r>
                <a:rPr lang="en-GB" sz="1200" dirty="0" smtClean="0">
                  <a:latin typeface="Avenir Next LT Pro" panose="020B0504020202020204" pitchFamily="34" charset="0"/>
                </a:rPr>
                <a:t>Eco-council to provide signs reminding people to turn off lights and whiteboards.</a:t>
              </a:r>
            </a:p>
            <a:p>
              <a:r>
                <a:rPr lang="en-GB" sz="1200" dirty="0" smtClean="0">
                  <a:latin typeface="Avenir Next LT Pro" panose="020B0504020202020204" pitchFamily="34" charset="0"/>
                </a:rPr>
                <a:t>Eco-council to add Eco friendly tips</a:t>
              </a:r>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2659119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p:cNvSpPr>
          <p:nvPr/>
        </p:nvSpPr>
        <p:spPr>
          <a:xfrm>
            <a:off x="6369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smtClean="0">
                <a:latin typeface="Avenir Next LT Pro Demi" panose="020F0502020204030204" pitchFamily="34" charset="0"/>
              </a:rPr>
              <a:t>Other</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526C7473-16EB-58D6-BF04-467EF452CAB2}"/>
              </a:ext>
            </a:extLst>
          </p:cNvPr>
          <p:cNvGrpSpPr>
            <a:grpSpLocks noGrp="1" noUngrp="1" noRot="1" noMove="1" noResize="1"/>
          </p:cNvGrpSpPr>
          <p:nvPr/>
        </p:nvGrpSpPr>
        <p:grpSpPr>
          <a:xfrm>
            <a:off x="504824" y="2595600"/>
            <a:ext cx="5848351" cy="639317"/>
            <a:chOff x="504824" y="2599092"/>
            <a:chExt cx="5848351" cy="639317"/>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84441"/>
              <a:ext cx="4692116" cy="553968"/>
            </a:xfrm>
            <a:prstGeom prst="rect">
              <a:avLst/>
            </a:prstGeom>
            <a:noFill/>
            <a:ln>
              <a:noFill/>
            </a:ln>
          </p:spPr>
          <p:txBody>
            <a:bodyPr spcFirstLastPara="1" wrap="square" lIns="91425" tIns="91425" rIns="91425" bIns="91425" anchor="t" anchorCtr="0">
              <a:spAutoFit/>
            </a:bodyPr>
            <a:lstStyle/>
            <a:p>
              <a:pPr lvl="0"/>
              <a:r>
                <a:rPr lang="en-GB" sz="1200" dirty="0" smtClean="0">
                  <a:solidFill>
                    <a:schemeClr val="dk1"/>
                  </a:solidFill>
                  <a:latin typeface="Avenir Next LT Pro" panose="020B0504020202020204" pitchFamily="34" charset="0"/>
                </a:rPr>
                <a:t>Has your school completed a carbon footprint calculation on Count your Carbon in the last twelve months. </a:t>
              </a:r>
              <a:endParaRPr lang="en-GB" sz="1200" dirty="0">
                <a:solidFill>
                  <a:schemeClr val="dk1"/>
                </a:solidFill>
                <a:latin typeface="Avenir Next LT Pro" panose="020B0504020202020204" pitchFamily="34" charset="0"/>
              </a:endParaRP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655765"/>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599092"/>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684426"/>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endParaRPr lang="en-GB" dirty="0">
                <a:latin typeface="Avenir Next LT Pro Demi" panose="020B0704020202020204" pitchFamily="34" charset="0"/>
              </a:endParaRPr>
            </a:p>
          </p:txBody>
        </p:sp>
      </p:grpSp>
      <p:grpSp>
        <p:nvGrpSpPr>
          <p:cNvPr id="14" name="Group 13">
            <a:extLst>
              <a:ext uri="{FF2B5EF4-FFF2-40B4-BE49-F238E27FC236}">
                <a16:creationId xmlns:a16="http://schemas.microsoft.com/office/drawing/2014/main" id="{3638AE7C-989C-9AAE-24B8-462CCE208373}"/>
              </a:ext>
            </a:extLst>
          </p:cNvPr>
          <p:cNvGrpSpPr>
            <a:grpSpLocks noGrp="1" noUngrp="1" noRot="1" noMove="1" noResize="1"/>
          </p:cNvGrpSpPr>
          <p:nvPr/>
        </p:nvGrpSpPr>
        <p:grpSpPr>
          <a:xfrm>
            <a:off x="504824" y="3396850"/>
            <a:ext cx="5847371" cy="639316"/>
            <a:chOff x="504824" y="3503151"/>
            <a:chExt cx="5847371" cy="639316"/>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503151"/>
              <a:ext cx="4692116" cy="553968"/>
            </a:xfrm>
            <a:prstGeom prst="rect">
              <a:avLst/>
            </a:prstGeom>
            <a:noFill/>
            <a:ln>
              <a:noFill/>
            </a:ln>
          </p:spPr>
          <p:txBody>
            <a:bodyPr spcFirstLastPara="1" wrap="square" lIns="91425" tIns="91425" rIns="91425" bIns="91425" anchor="t" anchorCtr="0">
              <a:spAutoFit/>
            </a:bodyPr>
            <a:lstStyle/>
            <a:p>
              <a:pPr lvl="0"/>
              <a:r>
                <a:rPr lang="en-GB" sz="1200" dirty="0" smtClean="0">
                  <a:solidFill>
                    <a:schemeClr val="dk1"/>
                  </a:solidFill>
                  <a:latin typeface="Avenir Next LT Pro" panose="020B0504020202020204" pitchFamily="34" charset="0"/>
                </a:rPr>
                <a:t>Ask your </a:t>
              </a:r>
              <a:r>
                <a:rPr lang="en-GB" sz="1200" dirty="0" err="1" smtClean="0">
                  <a:solidFill>
                    <a:schemeClr val="dk1"/>
                  </a:solidFill>
                  <a:latin typeface="Avenir Next LT Pro" panose="020B0504020202020204" pitchFamily="34" charset="0"/>
                </a:rPr>
                <a:t>headteacher</a:t>
              </a:r>
              <a:r>
                <a:rPr lang="en-GB" sz="1200" dirty="0" smtClean="0">
                  <a:solidFill>
                    <a:schemeClr val="dk1"/>
                  </a:solidFill>
                  <a:latin typeface="Avenir Next LT Pro" panose="020B0504020202020204" pitchFamily="34" charset="0"/>
                </a:rPr>
                <a:t> – does your school have a Climate Action Plan?</a:t>
              </a:r>
              <a:endParaRPr lang="en-GB" sz="1200" dirty="0">
                <a:solidFill>
                  <a:schemeClr val="dk1"/>
                </a:solidFill>
                <a:latin typeface="Avenir Next LT Pro" panose="020B0504020202020204" pitchFamily="34" charset="0"/>
              </a:endParaRP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659140"/>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602467"/>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6" name="Group 15">
            <a:extLst>
              <a:ext uri="{FF2B5EF4-FFF2-40B4-BE49-F238E27FC236}">
                <a16:creationId xmlns:a16="http://schemas.microsoft.com/office/drawing/2014/main" id="{7DA9B563-FD65-E75A-9FA0-6A2B2B2BC68C}"/>
              </a:ext>
            </a:extLst>
          </p:cNvPr>
          <p:cNvGrpSpPr>
            <a:grpSpLocks noGrp="1" noUngrp="1" noRot="1" noMove="1" noResize="1"/>
          </p:cNvGrpSpPr>
          <p:nvPr/>
        </p:nvGrpSpPr>
        <p:grpSpPr>
          <a:xfrm>
            <a:off x="504824" y="4396733"/>
            <a:ext cx="5847371" cy="639316"/>
            <a:chOff x="504824" y="4410702"/>
            <a:chExt cx="5847371" cy="639316"/>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410702"/>
              <a:ext cx="4692116" cy="553968"/>
            </a:xfrm>
            <a:prstGeom prst="rect">
              <a:avLst/>
            </a:prstGeom>
            <a:noFill/>
            <a:ln>
              <a:noFill/>
            </a:ln>
          </p:spPr>
          <p:txBody>
            <a:bodyPr spcFirstLastPara="1" wrap="square" lIns="91425" tIns="91425" rIns="91425" bIns="91425" anchor="t" anchorCtr="0">
              <a:spAutoFit/>
            </a:bodyPr>
            <a:lstStyle/>
            <a:p>
              <a:pPr lvl="0"/>
              <a:r>
                <a:rPr lang="en-GB" sz="1200" dirty="0" smtClean="0">
                  <a:solidFill>
                    <a:schemeClr val="dk1"/>
                  </a:solidFill>
                  <a:latin typeface="Avenir Next LT Pro" panose="020B0504020202020204" pitchFamily="34" charset="0"/>
                </a:rPr>
                <a:t>Have any classes or year groups in your school been on an environmentally-themed trip in the previous 12 months?</a:t>
              </a:r>
              <a:endParaRPr lang="en-GB" sz="1200" dirty="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566692"/>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510018"/>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5" name="Group 24">
            <a:extLst>
              <a:ext uri="{FF2B5EF4-FFF2-40B4-BE49-F238E27FC236}">
                <a16:creationId xmlns:a16="http://schemas.microsoft.com/office/drawing/2014/main" id="{1CE20B52-17FE-1342-1580-361BCC9AFD6C}"/>
              </a:ext>
            </a:extLst>
          </p:cNvPr>
          <p:cNvGrpSpPr>
            <a:grpSpLocks noGrp="1" noUngrp="1" noRot="1" noMove="1" noResize="1"/>
          </p:cNvGrpSpPr>
          <p:nvPr/>
        </p:nvGrpSpPr>
        <p:grpSpPr>
          <a:xfrm>
            <a:off x="504824" y="6211834"/>
            <a:ext cx="5847371" cy="923299"/>
            <a:chOff x="504824" y="6207179"/>
            <a:chExt cx="5847371" cy="923299"/>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07179"/>
              <a:ext cx="4692116" cy="923299"/>
            </a:xfrm>
            <a:prstGeom prst="rect">
              <a:avLst/>
            </a:prstGeom>
            <a:noFill/>
            <a:ln>
              <a:noFill/>
            </a:ln>
          </p:spPr>
          <p:txBody>
            <a:bodyPr spcFirstLastPara="1" wrap="square" lIns="91425" tIns="91425" rIns="91425" bIns="91425" anchor="t" anchorCtr="0">
              <a:spAutoFit/>
            </a:bodyPr>
            <a:lstStyle/>
            <a:p>
              <a:pPr lvl="0"/>
              <a:r>
                <a:rPr lang="en-GB" sz="1200" dirty="0" smtClean="0">
                  <a:solidFill>
                    <a:schemeClr val="dk1"/>
                  </a:solidFill>
                  <a:latin typeface="Avenir Next LT Pro" panose="020B0504020202020204" pitchFamily="34" charset="0"/>
                </a:rPr>
                <a:t>Do your school’s newsletter, website or social media accounts celebrate your school’s environmental achievements and encourage your wider community to cut carbon, reduce waste, and boost biodiversity at home?</a:t>
              </a:r>
              <a:endParaRPr lang="en-GB" sz="1200" dirty="0">
                <a:solidFill>
                  <a:schemeClr val="dk1"/>
                </a:solidFill>
                <a:latin typeface="Avenir Next LT Pro" panose="020B0504020202020204" pitchFamily="34" charset="0"/>
              </a:endParaRP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363169"/>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06495"/>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7" name="Group 16">
            <a:extLst>
              <a:ext uri="{FF2B5EF4-FFF2-40B4-BE49-F238E27FC236}">
                <a16:creationId xmlns:a16="http://schemas.microsoft.com/office/drawing/2014/main" id="{941B5017-4A96-848F-7095-A40D010784D9}"/>
              </a:ext>
            </a:extLst>
          </p:cNvPr>
          <p:cNvGrpSpPr>
            <a:grpSpLocks noGrp="1" noUngrp="1" noRot="1" noMove="1" noResize="1"/>
          </p:cNvGrpSpPr>
          <p:nvPr/>
        </p:nvGrpSpPr>
        <p:grpSpPr>
          <a:xfrm>
            <a:off x="504824" y="5396616"/>
            <a:ext cx="5847371" cy="553968"/>
            <a:chOff x="504824" y="5360927"/>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60927"/>
              <a:ext cx="4692116" cy="553968"/>
            </a:xfrm>
            <a:prstGeom prst="rect">
              <a:avLst/>
            </a:prstGeom>
            <a:noFill/>
            <a:ln>
              <a:noFill/>
            </a:ln>
          </p:spPr>
          <p:txBody>
            <a:bodyPr spcFirstLastPara="1" wrap="square" lIns="91425" tIns="91425" rIns="91425" bIns="91425" anchor="t" anchorCtr="0">
              <a:spAutoFit/>
            </a:bodyPr>
            <a:lstStyle/>
            <a:p>
              <a:pPr lvl="0"/>
              <a:r>
                <a:rPr lang="en-GB" sz="1200" dirty="0" smtClean="0">
                  <a:solidFill>
                    <a:schemeClr val="dk1"/>
                  </a:solidFill>
                  <a:latin typeface="Avenir Next LT Pro" panose="020B0504020202020204" pitchFamily="34" charset="0"/>
                </a:rPr>
                <a:t>Have pupils in your school planned and delivere</a:t>
              </a:r>
              <a:r>
                <a:rPr lang="en-GB" sz="1200" dirty="0" smtClean="0">
                  <a:solidFill>
                    <a:schemeClr val="dk1"/>
                  </a:solidFill>
                  <a:latin typeface="Avenir Next LT Pro" panose="020B0504020202020204" pitchFamily="34" charset="0"/>
                </a:rPr>
                <a:t>d an environmentally-themed assembly in the past 12 months?</a:t>
              </a:r>
              <a:r>
                <a:rPr lang="en-GB" sz="1200" dirty="0" smtClean="0">
                  <a:solidFill>
                    <a:schemeClr val="dk1"/>
                  </a:solidFill>
                  <a:latin typeface="Avenir Next LT Pro" panose="020B0504020202020204" pitchFamily="34" charset="0"/>
                </a:rPr>
                <a:t> </a:t>
              </a:r>
              <a:endParaRPr lang="en-GB" sz="1200" dirty="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427632"/>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67911"/>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18" name="Group 17">
            <a:extLst>
              <a:ext uri="{FF2B5EF4-FFF2-40B4-BE49-F238E27FC236}">
                <a16:creationId xmlns:a16="http://schemas.microsoft.com/office/drawing/2014/main" id="{58D5BBDC-6497-08B4-483E-948B6EC86E6F}"/>
              </a:ext>
            </a:extLst>
          </p:cNvPr>
          <p:cNvGrpSpPr>
            <a:grpSpLocks noGrp="1" noUngrp="1" noRot="1" noMove="1" noResize="1"/>
          </p:cNvGrpSpPr>
          <p:nvPr/>
        </p:nvGrpSpPr>
        <p:grpSpPr>
          <a:xfrm>
            <a:off x="504824" y="7211717"/>
            <a:ext cx="5844367" cy="738633"/>
            <a:chOff x="504824" y="7304050"/>
            <a:chExt cx="5844367" cy="738633"/>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304050"/>
              <a:ext cx="4692116" cy="738633"/>
            </a:xfrm>
            <a:prstGeom prst="rect">
              <a:avLst/>
            </a:prstGeom>
            <a:noFill/>
            <a:ln>
              <a:noFill/>
            </a:ln>
          </p:spPr>
          <p:txBody>
            <a:bodyPr spcFirstLastPara="1" wrap="square" lIns="91425" tIns="91425" rIns="91425" bIns="91425" anchor="t" anchorCtr="0">
              <a:spAutoFit/>
            </a:bodyPr>
            <a:lstStyle/>
            <a:p>
              <a:pPr lvl="0"/>
              <a:r>
                <a:rPr lang="en-GB" sz="1200" dirty="0" smtClean="0">
                  <a:solidFill>
                    <a:schemeClr val="dk1"/>
                  </a:solidFill>
                  <a:latin typeface="Avenir Next LT Pro" panose="020B0504020202020204" pitchFamily="34" charset="0"/>
                </a:rPr>
                <a:t>Is your school part of a Green Network and/ or has it worked with any other schools on an environmental project in the past twelve months?</a:t>
              </a:r>
              <a:endParaRPr lang="en-GB" sz="1200" dirty="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463087"/>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403366"/>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4" name="Group 23">
            <a:extLst>
              <a:ext uri="{FF2B5EF4-FFF2-40B4-BE49-F238E27FC236}">
                <a16:creationId xmlns:a16="http://schemas.microsoft.com/office/drawing/2014/main" id="{E8F7AD97-65F4-C729-2E4A-74152CD07E58}"/>
              </a:ext>
            </a:extLst>
          </p:cNvPr>
          <p:cNvGrpSpPr>
            <a:grpSpLocks noGrp="1" noUngrp="1" noRot="1" noMove="1" noResize="1"/>
          </p:cNvGrpSpPr>
          <p:nvPr/>
        </p:nvGrpSpPr>
        <p:grpSpPr>
          <a:xfrm>
            <a:off x="504824" y="8211600"/>
            <a:ext cx="5844367" cy="639316"/>
            <a:chOff x="504824" y="8211600"/>
            <a:chExt cx="5844367" cy="639316"/>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dirty="0" smtClean="0">
                  <a:solidFill>
                    <a:schemeClr val="dk1"/>
                  </a:solidFill>
                  <a:latin typeface="Avenir Next LT Pro" panose="020B0504020202020204" pitchFamily="34" charset="0"/>
                </a:rPr>
                <a:t>Does your school hold an annual environmentally themed day or week of learning?</a:t>
              </a:r>
              <a:endParaRPr sz="1200" dirty="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370637"/>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310916"/>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spTree>
    <p:extLst>
      <p:ext uri="{BB962C8B-B14F-4D97-AF65-F5344CB8AC3E}">
        <p14:creationId xmlns:p14="http://schemas.microsoft.com/office/powerpoint/2010/main" val="4011726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3F82AC-9AEB-63F3-89AA-8A10003370D1}"/>
              </a:ext>
            </a:extLst>
          </p:cNvPr>
          <p:cNvGrpSpPr>
            <a:grpSpLocks noGrp="1" noUngrp="1" noRot="1" noMove="1" noResize="1"/>
          </p:cNvGrpSpPr>
          <p:nvPr/>
        </p:nvGrpSpPr>
        <p:grpSpPr>
          <a:xfrm>
            <a:off x="504000" y="1022400"/>
            <a:ext cx="5847371" cy="553968"/>
            <a:chOff x="504000" y="1065074"/>
            <a:chExt cx="5847371" cy="553968"/>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65074"/>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 have an environmental book section in your school library?</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128731"/>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072058"/>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6" name="Group 5">
            <a:extLst>
              <a:ext uri="{FF2B5EF4-FFF2-40B4-BE49-F238E27FC236}">
                <a16:creationId xmlns:a16="http://schemas.microsoft.com/office/drawing/2014/main" id="{A484F332-1468-7773-56C5-FEFBFCF1074D}"/>
              </a:ext>
            </a:extLst>
          </p:cNvPr>
          <p:cNvGrpSpPr>
            <a:grpSpLocks noGrp="1" noUngrp="1" noRot="1" noMove="1" noResize="1"/>
          </p:cNvGrpSpPr>
          <p:nvPr/>
        </p:nvGrpSpPr>
        <p:grpSpPr>
          <a:xfrm>
            <a:off x="504000" y="1983199"/>
            <a:ext cx="5847371" cy="738633"/>
            <a:chOff x="504000" y="1903900"/>
            <a:chExt cx="5847371" cy="738633"/>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190390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worked with your local authority, or a community group, on an environmental project in the last twelve months?</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059890"/>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003216"/>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 name="Group 1">
            <a:extLst>
              <a:ext uri="{FF2B5EF4-FFF2-40B4-BE49-F238E27FC236}">
                <a16:creationId xmlns:a16="http://schemas.microsoft.com/office/drawing/2014/main" id="{80833105-4EED-E3EC-0345-D38502748A0B}"/>
              </a:ext>
            </a:extLst>
          </p:cNvPr>
          <p:cNvGrpSpPr>
            <a:grpSpLocks noGrp="1" noUngrp="1" noRot="1" noMove="1" noResize="1"/>
          </p:cNvGrpSpPr>
          <p:nvPr/>
        </p:nvGrpSpPr>
        <p:grpSpPr>
          <a:xfrm>
            <a:off x="504000" y="3128663"/>
            <a:ext cx="5847371" cy="553968"/>
            <a:chOff x="504000" y="3176923"/>
            <a:chExt cx="5847371" cy="553968"/>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176923"/>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school’s reward system recognise environmental action and achievements?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240581"/>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183907"/>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089462"/>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2</a:t>
                </a:r>
                <a:endParaRPr lang="en-GB" dirty="0">
                  <a:solidFill>
                    <a:schemeClr val="dk1"/>
                  </a:solidFill>
                  <a:latin typeface="Avenir Next LT Pro Demi" panose="020B0704020202020204" pitchFamily="34" charset="0"/>
                </a:endParaRPr>
              </a:p>
            </p:txBody>
          </p:sp>
        </p:grpSp>
      </p:grpSp>
      <p:grpSp>
        <p:nvGrpSpPr>
          <p:cNvPr id="11" name="Group 10">
            <a:extLst>
              <a:ext uri="{FF2B5EF4-FFF2-40B4-BE49-F238E27FC236}">
                <a16:creationId xmlns:a16="http://schemas.microsoft.com/office/drawing/2014/main" id="{FBBA2535-F417-35DF-BA20-5921B70F42E8}"/>
              </a:ext>
            </a:extLst>
          </p:cNvPr>
          <p:cNvGrpSpPr>
            <a:grpSpLocks noGrp="1" noUngrp="1" noRot="1" noMove="1" noResize="1"/>
          </p:cNvGrpSpPr>
          <p:nvPr/>
        </p:nvGrpSpPr>
        <p:grpSpPr>
          <a:xfrm>
            <a:off x="504000" y="7772400"/>
            <a:ext cx="5885215" cy="690900"/>
            <a:chOff x="504000" y="7805108"/>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05108"/>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845875"/>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In the People’s Climate Vote 2024, 71% of respondents in the UK said that schools should teach more about climate change.</a:t>
              </a:r>
              <a:endParaRPr lang="en-GB"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216293"/>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Taking part in cut your carbon – November</a:t>
              </a:r>
            </a:p>
            <a:p>
              <a:r>
                <a:rPr lang="en-GB" sz="1200" dirty="0" smtClean="0">
                  <a:latin typeface="Avenir Next LT Pro" panose="020B0504020202020204" pitchFamily="34" charset="0"/>
                </a:rPr>
                <a:t>Sustainability university group assembly – November</a:t>
              </a:r>
            </a:p>
            <a:p>
              <a:r>
                <a:rPr lang="en-GB" sz="1200" dirty="0" smtClean="0">
                  <a:latin typeface="Avenir Next LT Pro" panose="020B0504020202020204" pitchFamily="34" charset="0"/>
                </a:rPr>
                <a:t>Eco-council Assembly - October</a:t>
              </a:r>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277065210"/>
      </p:ext>
    </p:extLst>
  </p:cSld>
  <p:clrMapOvr>
    <a:masterClrMapping/>
  </p:clrMapOvr>
  <p:extLst mod="1">
    <p:ext uri="{6950BFC3-D8DA-4A85-94F7-54DA5524770B}">
      <p188:commentRel xmlns:p188="http://schemas.microsoft.com/office/powerpoint/2018/8/main" xmlns="" r:id="rId7"/>
    </p:ext>
  </p:extLs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C69CD5B3-4D41-9212-2D22-62A7C28BAABB}"/>
              </a:ext>
            </a:extLst>
          </p:cNvPr>
          <p:cNvSpPr txBox="1">
            <a:spLocks noGrp="1" noRot="1" noMove="1" noResize="1" noEditPoints="1" noAdjustHandles="1" noChangeArrowheads="1" noChangeShapeType="1"/>
          </p:cNvSpPr>
          <p:nvPr/>
        </p:nvSpPr>
        <p:spPr>
          <a:xfrm>
            <a:off x="504000" y="312860"/>
            <a:ext cx="5350991"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B0704020202020204" pitchFamily="34" charset="0"/>
              </a:rPr>
              <a:t>Our Results</a:t>
            </a:r>
            <a:endParaRPr sz="2400" dirty="0">
              <a:latin typeface="Avenir Next LT Pro" panose="020B0504020202020204" pitchFamily="34" charset="0"/>
            </a:endParaRPr>
          </a:p>
        </p:txBody>
      </p:sp>
      <p:grpSp>
        <p:nvGrpSpPr>
          <p:cNvPr id="33" name="Group 32">
            <a:extLst>
              <a:ext uri="{FF2B5EF4-FFF2-40B4-BE49-F238E27FC236}">
                <a16:creationId xmlns:a16="http://schemas.microsoft.com/office/drawing/2014/main" id="{3582289C-8E65-40E7-AAD9-B44E24B38B8A}"/>
              </a:ext>
            </a:extLst>
          </p:cNvPr>
          <p:cNvGrpSpPr>
            <a:grpSpLocks noGrp="1" noUngrp="1" noRot="1" noMove="1" noResize="1"/>
          </p:cNvGrpSpPr>
          <p:nvPr/>
        </p:nvGrpSpPr>
        <p:grpSpPr>
          <a:xfrm>
            <a:off x="585757" y="6577291"/>
            <a:ext cx="5686484" cy="2149277"/>
            <a:chOff x="585757" y="6577291"/>
            <a:chExt cx="5686484" cy="2149277"/>
          </a:xfrm>
        </p:grpSpPr>
        <p:sp>
          <p:nvSpPr>
            <p:cNvPr id="27" name="TextBox 26">
              <a:extLst>
                <a:ext uri="{FF2B5EF4-FFF2-40B4-BE49-F238E27FC236}">
                  <a16:creationId xmlns:a16="http://schemas.microsoft.com/office/drawing/2014/main" id="{4D848BE8-49A2-5722-00B1-51E0E64FED9A}"/>
                </a:ext>
              </a:extLst>
            </p:cNvPr>
            <p:cNvSpPr txBox="1">
              <a:spLocks noGrp="1" noRot="1" noMove="1" noResize="1" noEditPoints="1" noAdjustHandles="1" noChangeArrowheads="1" noChangeShapeType="1"/>
            </p:cNvSpPr>
            <p:nvPr/>
          </p:nvSpPr>
          <p:spPr>
            <a:xfrm>
              <a:off x="673056" y="6746568"/>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Eco-council interested in:</a:t>
              </a:r>
            </a:p>
            <a:p>
              <a:r>
                <a:rPr lang="en-GB" sz="1200" dirty="0" smtClean="0">
                  <a:latin typeface="Avenir Next LT Pro" panose="020B0504020202020204" pitchFamily="34" charset="0"/>
                </a:rPr>
                <a:t>Food growth</a:t>
              </a:r>
            </a:p>
            <a:p>
              <a:r>
                <a:rPr lang="en-GB" sz="1200" dirty="0" smtClean="0">
                  <a:latin typeface="Avenir Next LT Pro" panose="020B0504020202020204" pitchFamily="34" charset="0"/>
                </a:rPr>
                <a:t>Reducing energy uses</a:t>
              </a:r>
            </a:p>
            <a:p>
              <a:r>
                <a:rPr lang="en-GB" sz="1200" dirty="0" smtClean="0">
                  <a:latin typeface="Avenir Next LT Pro" panose="020B0504020202020204" pitchFamily="34" charset="0"/>
                </a:rPr>
                <a:t>Mental wellbeing to </a:t>
              </a:r>
              <a:r>
                <a:rPr lang="en-GB" sz="1200" smtClean="0">
                  <a:latin typeface="Avenir Next LT Pro" panose="020B0504020202020204" pitchFamily="34" charset="0"/>
                </a:rPr>
                <a:t>be introduced </a:t>
              </a:r>
              <a:endParaRPr lang="en-GB" sz="1200">
                <a:latin typeface="Avenir Next LT Pro" panose="020B0504020202020204" pitchFamily="34" charset="0"/>
              </a:endParaRPr>
            </a:p>
          </p:txBody>
        </p:sp>
        <p:sp>
          <p:nvSpPr>
            <p:cNvPr id="28" name="TextBox 27">
              <a:extLst>
                <a:ext uri="{FF2B5EF4-FFF2-40B4-BE49-F238E27FC236}">
                  <a16:creationId xmlns:a16="http://schemas.microsoft.com/office/drawing/2014/main" id="{75584964-4E4B-A69C-920D-1017A21EF251}"/>
                </a:ext>
              </a:extLst>
            </p:cNvPr>
            <p:cNvSpPr txBox="1">
              <a:spLocks noGrp="1" noRot="1" noMove="1" noResize="1" noEditPoints="1" noAdjustHandles="1" noChangeArrowheads="1" noChangeShapeType="1"/>
            </p:cNvSpPr>
            <p:nvPr/>
          </p:nvSpPr>
          <p:spPr>
            <a:xfrm>
              <a:off x="585757" y="6577291"/>
              <a:ext cx="761129"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cxnSp>
        <p:nvCxnSpPr>
          <p:cNvPr id="5" name="Straight Connector 4">
            <a:extLst>
              <a:ext uri="{FF2B5EF4-FFF2-40B4-BE49-F238E27FC236}">
                <a16:creationId xmlns:a16="http://schemas.microsoft.com/office/drawing/2014/main" id="{DE9115F7-1AB8-A976-2EBB-A4A17EA96FD7}"/>
              </a:ext>
            </a:extLst>
          </p:cNvPr>
          <p:cNvCxnSpPr>
            <a:cxnSpLocks noGrp="1" noRot="1" noMove="1" noResize="1" noEditPoints="1" noAdjustHandles="1" noChangeArrowheads="1" noChangeShapeType="1"/>
          </p:cNvCxnSpPr>
          <p:nvPr/>
        </p:nvCxnSpPr>
        <p:spPr>
          <a:xfrm>
            <a:off x="636900" y="1300675"/>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173C50EF-D762-2D02-5F72-F210505A8A14}"/>
              </a:ext>
            </a:extLst>
          </p:cNvPr>
          <p:cNvGrpSpPr>
            <a:grpSpLocks noGrp="1" noUngrp="1" noRot="1" noMove="1" noResize="1"/>
          </p:cNvGrpSpPr>
          <p:nvPr/>
        </p:nvGrpSpPr>
        <p:grpSpPr>
          <a:xfrm>
            <a:off x="3671455" y="1365191"/>
            <a:ext cx="2679916" cy="720000"/>
            <a:chOff x="3671455" y="4118293"/>
            <a:chExt cx="2679916" cy="720000"/>
          </a:xfrm>
        </p:grpSpPr>
        <p:sp>
          <p:nvSpPr>
            <p:cNvPr id="3" name="Google Shape;71;p14">
              <a:extLst>
                <a:ext uri="{FF2B5EF4-FFF2-40B4-BE49-F238E27FC236}">
                  <a16:creationId xmlns:a16="http://schemas.microsoft.com/office/drawing/2014/main" id="{02B3B05A-28B0-BC41-5B7B-43ADD19C72A6}"/>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6" name="Group 5">
              <a:extLst>
                <a:ext uri="{FF2B5EF4-FFF2-40B4-BE49-F238E27FC236}">
                  <a16:creationId xmlns:a16="http://schemas.microsoft.com/office/drawing/2014/main" id="{A0BA3379-E045-D711-5CDB-CEB919B290F5}"/>
                </a:ext>
              </a:extLst>
            </p:cNvPr>
            <p:cNvGrpSpPr>
              <a:grpSpLocks noGrp="1" noUngrp="1" noRot="1" noMove="1" noResize="1"/>
            </p:cNvGrpSpPr>
            <p:nvPr/>
          </p:nvGrpSpPr>
          <p:grpSpPr>
            <a:xfrm>
              <a:off x="5631371" y="4118293"/>
              <a:ext cx="720000" cy="720000"/>
              <a:chOff x="5541371" y="4413000"/>
              <a:chExt cx="1080000" cy="1080000"/>
            </a:xfrm>
          </p:grpSpPr>
          <p:sp>
            <p:nvSpPr>
              <p:cNvPr id="8" name="Oval 7">
                <a:extLst>
                  <a:ext uri="{FF2B5EF4-FFF2-40B4-BE49-F238E27FC236}">
                    <a16:creationId xmlns:a16="http://schemas.microsoft.com/office/drawing/2014/main" id="{740DCD33-3E88-17D8-4FFB-00A60EC28DE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Google Shape;71;p14">
                <a:extLst>
                  <a:ext uri="{FF2B5EF4-FFF2-40B4-BE49-F238E27FC236}">
                    <a16:creationId xmlns:a16="http://schemas.microsoft.com/office/drawing/2014/main" id="{A85B84FD-ECD2-55E4-4ABD-5A1CFB550D67}"/>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37</a:t>
                </a:r>
                <a:endParaRPr lang="en-GB" dirty="0">
                  <a:solidFill>
                    <a:schemeClr val="dk1"/>
                  </a:solidFill>
                  <a:latin typeface="Avenir Next LT Pro Demi" panose="020B0704020202020204" pitchFamily="34" charset="0"/>
                </a:endParaRPr>
              </a:p>
            </p:txBody>
          </p:sp>
        </p:grpSp>
      </p:grpSp>
      <p:grpSp>
        <p:nvGrpSpPr>
          <p:cNvPr id="32" name="Group 31">
            <a:extLst>
              <a:ext uri="{FF2B5EF4-FFF2-40B4-BE49-F238E27FC236}">
                <a16:creationId xmlns:a16="http://schemas.microsoft.com/office/drawing/2014/main" id="{DBF83D18-59AA-CB32-F90A-1A0F9CFB90C7}"/>
              </a:ext>
            </a:extLst>
          </p:cNvPr>
          <p:cNvGrpSpPr>
            <a:grpSpLocks noGrp="1" noUngrp="1" noRot="1" noMove="1" noResize="1"/>
          </p:cNvGrpSpPr>
          <p:nvPr/>
        </p:nvGrpSpPr>
        <p:grpSpPr>
          <a:xfrm>
            <a:off x="585757" y="2149707"/>
            <a:ext cx="5686484" cy="2149277"/>
            <a:chOff x="585757" y="2149707"/>
            <a:chExt cx="5686484" cy="2149277"/>
          </a:xfrm>
        </p:grpSpPr>
        <p:sp>
          <p:nvSpPr>
            <p:cNvPr id="24" name="TextBox 23">
              <a:extLst>
                <a:ext uri="{FF2B5EF4-FFF2-40B4-BE49-F238E27FC236}">
                  <a16:creationId xmlns:a16="http://schemas.microsoft.com/office/drawing/2014/main" id="{D25464A6-B006-94EE-BEE0-CF36510D21F9}"/>
                </a:ext>
              </a:extLst>
            </p:cNvPr>
            <p:cNvSpPr txBox="1">
              <a:spLocks noGrp="1" noRot="1" noMove="1" noResize="1" noEditPoints="1" noAdjustHandles="1" noChangeArrowheads="1" noChangeShapeType="1"/>
            </p:cNvSpPr>
            <p:nvPr/>
          </p:nvSpPr>
          <p:spPr>
            <a:xfrm>
              <a:off x="673056" y="2318984"/>
              <a:ext cx="5599185" cy="1980000"/>
            </a:xfrm>
            <a:prstGeom prst="rect">
              <a:avLst/>
            </a:prstGeom>
            <a:noFill/>
            <a:ln w="31750">
              <a:solidFill>
                <a:srgbClr val="EA5A0B"/>
              </a:solidFill>
              <a:prstDash val="dash"/>
            </a:ln>
          </p:spPr>
          <p:txBody>
            <a:bodyPr wrap="square" lIns="144000" tIns="216000" rtlCol="0">
              <a:noAutofit/>
            </a:bodyPr>
            <a:lstStyle/>
            <a:p>
              <a:pPr marL="171450" indent="-171450">
                <a:buFontTx/>
                <a:buChar char="-"/>
              </a:pPr>
              <a:r>
                <a:rPr lang="en-GB" sz="1200" dirty="0" smtClean="0">
                  <a:latin typeface="Avenir Next LT Pro" panose="020B0504020202020204" pitchFamily="34" charset="0"/>
                </a:rPr>
                <a:t>Have biodiverse environments:  ponds, wild plants, lavender plants etc.</a:t>
              </a:r>
            </a:p>
            <a:p>
              <a:pPr marL="171450" indent="-171450">
                <a:buFontTx/>
                <a:buChar char="-"/>
              </a:pPr>
              <a:r>
                <a:rPr lang="en-GB" sz="1200" dirty="0" smtClean="0">
                  <a:latin typeface="Avenir Next LT Pro" panose="020B0504020202020204" pitchFamily="34" charset="0"/>
                </a:rPr>
                <a:t>Windows kept free of clutter allowing as much sunlight as possible.</a:t>
              </a:r>
            </a:p>
            <a:p>
              <a:pPr marL="171450" indent="-171450">
                <a:buFontTx/>
                <a:buChar char="-"/>
              </a:pPr>
              <a:r>
                <a:rPr lang="en-GB" sz="1200" dirty="0" smtClean="0">
                  <a:latin typeface="Avenir Next LT Pro" panose="020B0504020202020204" pitchFamily="34" charset="0"/>
                </a:rPr>
                <a:t>Taking part in cut your carbon November</a:t>
              </a:r>
            </a:p>
            <a:p>
              <a:pPr marL="171450" indent="-171450">
                <a:buFontTx/>
                <a:buChar char="-"/>
              </a:pPr>
              <a:r>
                <a:rPr lang="en-GB" sz="1200" dirty="0" smtClean="0">
                  <a:latin typeface="Avenir Next LT Pro" panose="020B0504020202020204" pitchFamily="34" charset="0"/>
                </a:rPr>
                <a:t>Vegetarian/ vegan food options always available</a:t>
              </a:r>
            </a:p>
            <a:p>
              <a:pPr marL="171450" indent="-171450">
                <a:buFontTx/>
                <a:buChar char="-"/>
              </a:pPr>
              <a:r>
                <a:rPr lang="en-GB" sz="1200" dirty="0" smtClean="0">
                  <a:latin typeface="Avenir Next LT Pro" panose="020B0504020202020204" pitchFamily="34" charset="0"/>
                </a:rPr>
                <a:t>Vegetarian day once a week</a:t>
              </a:r>
            </a:p>
            <a:p>
              <a:pPr marL="171450" indent="-171450">
                <a:buFontTx/>
                <a:buChar char="-"/>
              </a:pPr>
              <a:endParaRPr lang="en-GB" sz="1200" dirty="0">
                <a:latin typeface="Avenir Next LT Pro" panose="020B0504020202020204" pitchFamily="34" charset="0"/>
              </a:endParaRPr>
            </a:p>
          </p:txBody>
        </p:sp>
        <p:sp>
          <p:nvSpPr>
            <p:cNvPr id="25" name="TextBox 24">
              <a:extLst>
                <a:ext uri="{FF2B5EF4-FFF2-40B4-BE49-F238E27FC236}">
                  <a16:creationId xmlns:a16="http://schemas.microsoft.com/office/drawing/2014/main" id="{C641F137-922D-B697-7D56-C70DBF2C10DC}"/>
                </a:ext>
              </a:extLst>
            </p:cNvPr>
            <p:cNvSpPr txBox="1">
              <a:spLocks noGrp="1" noRot="1" noMove="1" noResize="1" noEditPoints="1" noAdjustHandles="1" noChangeArrowheads="1" noChangeShapeType="1"/>
            </p:cNvSpPr>
            <p:nvPr/>
          </p:nvSpPr>
          <p:spPr>
            <a:xfrm>
              <a:off x="585757" y="2149707"/>
              <a:ext cx="1000026"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Positives</a:t>
              </a:r>
            </a:p>
          </p:txBody>
        </p:sp>
      </p:grpSp>
      <p:grpSp>
        <p:nvGrpSpPr>
          <p:cNvPr id="26" name="Group 25">
            <a:extLst>
              <a:ext uri="{FF2B5EF4-FFF2-40B4-BE49-F238E27FC236}">
                <a16:creationId xmlns:a16="http://schemas.microsoft.com/office/drawing/2014/main" id="{29092C12-E2E2-11AE-88DD-8E3690C0B9A1}"/>
              </a:ext>
            </a:extLst>
          </p:cNvPr>
          <p:cNvGrpSpPr>
            <a:grpSpLocks noGrp="1" noUngrp="1" noRot="1" noMove="1" noResize="1"/>
          </p:cNvGrpSpPr>
          <p:nvPr/>
        </p:nvGrpSpPr>
        <p:grpSpPr>
          <a:xfrm>
            <a:off x="585758" y="4363500"/>
            <a:ext cx="5686484" cy="2149277"/>
            <a:chOff x="585757" y="6577291"/>
            <a:chExt cx="5686484" cy="2149277"/>
          </a:xfrm>
        </p:grpSpPr>
        <p:sp>
          <p:nvSpPr>
            <p:cNvPr id="29" name="TextBox 28">
              <a:extLst>
                <a:ext uri="{FF2B5EF4-FFF2-40B4-BE49-F238E27FC236}">
                  <a16:creationId xmlns:a16="http://schemas.microsoft.com/office/drawing/2014/main" id="{A398718E-8C99-BCB1-DC71-267319FD6A4D}"/>
                </a:ext>
              </a:extLst>
            </p:cNvPr>
            <p:cNvSpPr txBox="1">
              <a:spLocks noGrp="1" noRot="1" noMove="1" noResize="1" noEditPoints="1" noAdjustHandles="1" noChangeArrowheads="1" noChangeShapeType="1"/>
            </p:cNvSpPr>
            <p:nvPr/>
          </p:nvSpPr>
          <p:spPr>
            <a:xfrm>
              <a:off x="673056" y="6746568"/>
              <a:ext cx="5599185" cy="1980000"/>
            </a:xfrm>
            <a:prstGeom prst="rect">
              <a:avLst/>
            </a:prstGeom>
            <a:noFill/>
            <a:ln w="31750">
              <a:solidFill>
                <a:srgbClr val="EA5A0B"/>
              </a:solidFill>
              <a:prstDash val="dash"/>
            </a:ln>
          </p:spPr>
          <p:txBody>
            <a:bodyPr wrap="square" lIns="144000" tIns="216000" rtlCol="0">
              <a:noAutofit/>
            </a:bodyPr>
            <a:lstStyle/>
            <a:p>
              <a:pPr marL="171450" indent="-171450">
                <a:buFontTx/>
                <a:buChar char="-"/>
              </a:pPr>
              <a:r>
                <a:rPr lang="en-GB" sz="1200" dirty="0" smtClean="0">
                  <a:latin typeface="Avenir Next LT Pro" panose="020B0504020202020204" pitchFamily="34" charset="0"/>
                </a:rPr>
                <a:t>Paper use</a:t>
              </a:r>
            </a:p>
            <a:p>
              <a:pPr marL="171450" indent="-171450">
                <a:buFontTx/>
                <a:buChar char="-"/>
              </a:pPr>
              <a:r>
                <a:rPr lang="en-GB" sz="1200" dirty="0" smtClean="0">
                  <a:latin typeface="Avenir Next LT Pro" panose="020B0504020202020204" pitchFamily="34" charset="0"/>
                </a:rPr>
                <a:t>Food waste</a:t>
              </a:r>
            </a:p>
            <a:p>
              <a:pPr marL="171450" indent="-171450">
                <a:buFontTx/>
                <a:buChar char="-"/>
              </a:pPr>
              <a:r>
                <a:rPr lang="en-GB" sz="1200" dirty="0" smtClean="0">
                  <a:latin typeface="Avenir Next LT Pro" panose="020B0504020202020204" pitchFamily="34" charset="0"/>
                </a:rPr>
                <a:t>Children are not taught how to grow food/ look after food.</a:t>
              </a:r>
            </a:p>
            <a:p>
              <a:pPr marL="171450" indent="-171450">
                <a:buFontTx/>
                <a:buChar char="-"/>
              </a:pPr>
              <a:r>
                <a:rPr lang="en-GB" sz="1200" dirty="0" smtClean="0">
                  <a:latin typeface="Avenir Next LT Pro" panose="020B0504020202020204" pitchFamily="34" charset="0"/>
                </a:rPr>
                <a:t>Energy uses high – need to be reduced ‘Lights are always on in some classrooms’</a:t>
              </a:r>
            </a:p>
            <a:p>
              <a:pPr marL="171450" indent="-171450">
                <a:buFontTx/>
                <a:buChar char="-"/>
              </a:pPr>
              <a:r>
                <a:rPr lang="en-GB" sz="1200" dirty="0" smtClean="0">
                  <a:latin typeface="Avenir Next LT Pro" panose="020B0504020202020204" pitchFamily="34" charset="0"/>
                </a:rPr>
                <a:t>Mental wellbeing not included in curriculum to support children  </a:t>
              </a:r>
              <a:endParaRPr lang="en-GB" sz="1200" dirty="0">
                <a:latin typeface="Avenir Next LT Pro" panose="020B0504020202020204" pitchFamily="34" charset="0"/>
              </a:endParaRPr>
            </a:p>
          </p:txBody>
        </p:sp>
        <p:sp>
          <p:nvSpPr>
            <p:cNvPr id="31" name="TextBox 30">
              <a:extLst>
                <a:ext uri="{FF2B5EF4-FFF2-40B4-BE49-F238E27FC236}">
                  <a16:creationId xmlns:a16="http://schemas.microsoft.com/office/drawing/2014/main" id="{71E778F0-361C-C198-71FE-954141B5AAEB}"/>
                </a:ext>
              </a:extLst>
            </p:cNvPr>
            <p:cNvSpPr txBox="1">
              <a:spLocks noGrp="1" noRot="1" noMove="1" noResize="1" noEditPoints="1" noAdjustHandles="1" noChangeArrowheads="1" noChangeShapeType="1"/>
            </p:cNvSpPr>
            <p:nvPr/>
          </p:nvSpPr>
          <p:spPr>
            <a:xfrm>
              <a:off x="585757" y="6577291"/>
              <a:ext cx="1144330"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Negatives</a:t>
              </a:r>
            </a:p>
          </p:txBody>
        </p:sp>
      </p:grpSp>
    </p:spTree>
    <p:extLst>
      <p:ext uri="{BB962C8B-B14F-4D97-AF65-F5344CB8AC3E}">
        <p14:creationId xmlns:p14="http://schemas.microsoft.com/office/powerpoint/2010/main" val="47384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E50551F3-31AF-96FA-7E4C-469CA0919061}"/>
              </a:ext>
            </a:extLst>
          </p:cNvPr>
          <p:cNvGrpSpPr>
            <a:grpSpLocks noGrp="1" noUngrp="1" noRot="1" noMove="1" noResize="1"/>
          </p:cNvGrpSpPr>
          <p:nvPr/>
        </p:nvGrpSpPr>
        <p:grpSpPr>
          <a:xfrm>
            <a:off x="504000" y="1084342"/>
            <a:ext cx="5847371" cy="738633"/>
            <a:chOff x="504000" y="1084342"/>
            <a:chExt cx="5847371" cy="738633"/>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84342"/>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there any labels or QR codes within your school grounds that highlight what plants, trees, or flowers are present or emphasize biodiversity-supporting facilities and areas?</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240331"/>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183658"/>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5" name="Group 34">
            <a:extLst>
              <a:ext uri="{FF2B5EF4-FFF2-40B4-BE49-F238E27FC236}">
                <a16:creationId xmlns:a16="http://schemas.microsoft.com/office/drawing/2014/main" id="{6D192915-394F-B6C4-185D-19B2031385EE}"/>
              </a:ext>
            </a:extLst>
          </p:cNvPr>
          <p:cNvGrpSpPr>
            <a:grpSpLocks noGrp="1" noUngrp="1" noRot="1" noMove="1" noResize="1"/>
          </p:cNvGrpSpPr>
          <p:nvPr/>
        </p:nvGrpSpPr>
        <p:grpSpPr>
          <a:xfrm>
            <a:off x="504000" y="2143551"/>
            <a:ext cx="5847371" cy="553968"/>
            <a:chOff x="505804" y="2236492"/>
            <a:chExt cx="5847371" cy="553968"/>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4201" y="2236492"/>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previous twelve months, has your school fundraised for endangered animals or conservation projects? </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5804" y="2300149"/>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3175" y="2243476"/>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67" name="Group 66">
            <a:extLst>
              <a:ext uri="{FF2B5EF4-FFF2-40B4-BE49-F238E27FC236}">
                <a16:creationId xmlns:a16="http://schemas.microsoft.com/office/drawing/2014/main" id="{C48AE440-BFBB-F610-6233-64DE9318CD1D}"/>
              </a:ext>
            </a:extLst>
          </p:cNvPr>
          <p:cNvGrpSpPr>
            <a:grpSpLocks noGrp="1" noUngrp="1" noRot="1" noMove="1" noResize="1"/>
          </p:cNvGrpSpPr>
          <p:nvPr/>
        </p:nvGrpSpPr>
        <p:grpSpPr>
          <a:xfrm>
            <a:off x="504000" y="3018095"/>
            <a:ext cx="5847371" cy="923299"/>
            <a:chOff x="505804" y="3274767"/>
            <a:chExt cx="5847371" cy="923299"/>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4201" y="3274767"/>
              <a:ext cx="4692116" cy="923299"/>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During the last year, has your school provided advice to families on supporting biodiversity at home, for example looking for Rainforest Alliance certified products whilst shopping, or instructions for creating homemade bug hotels?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5804" y="3523090"/>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3175" y="3466416"/>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261970"/>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4</a:t>
                </a:r>
                <a:endParaRPr lang="en-GB" dirty="0">
                  <a:solidFill>
                    <a:schemeClr val="dk1"/>
                  </a:solidFill>
                  <a:latin typeface="Avenir Next LT Pro Demi" panose="020B0704020202020204" pitchFamily="34" charset="0"/>
                </a:endParaRPr>
              </a:p>
            </p:txBody>
          </p:sp>
        </p:grpSp>
      </p:grpSp>
      <p:grpSp>
        <p:nvGrpSpPr>
          <p:cNvPr id="78" name="Group 77">
            <a:extLst>
              <a:ext uri="{FF2B5EF4-FFF2-40B4-BE49-F238E27FC236}">
                <a16:creationId xmlns:a16="http://schemas.microsoft.com/office/drawing/2014/main" id="{2622A137-C73A-1EED-654E-D0815AC38D41}"/>
              </a:ext>
            </a:extLst>
          </p:cNvPr>
          <p:cNvGrpSpPr>
            <a:grpSpLocks noGrp="1" noUngrp="1" noRot="1" noMove="1" noResize="1"/>
          </p:cNvGrpSpPr>
          <p:nvPr/>
        </p:nvGrpSpPr>
        <p:grpSpPr>
          <a:xfrm>
            <a:off x="504000" y="7772400"/>
            <a:ext cx="5885215" cy="1034099"/>
            <a:chOff x="466155" y="8131572"/>
            <a:chExt cx="5885215" cy="1034099"/>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466155" y="8303171"/>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04557" y="8131572"/>
              <a:ext cx="5046813"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The UK has amongst the lowest biodiversity in Europe and the Western world. Canada and Finland have almost 90% of their biodiversity left intact, whereas the UK only has around 50% remaining. </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302546"/>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Plans to implement bird boxes and animal feeders for children to observe</a:t>
              </a:r>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77068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824"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Energy</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AE1E85F7-B29D-4975-2684-ED506F87DD91}"/>
              </a:ext>
            </a:extLst>
          </p:cNvPr>
          <p:cNvGrpSpPr>
            <a:grpSpLocks noGrp="1" noUngrp="1" noRot="1" noMove="1" noResize="1"/>
          </p:cNvGrpSpPr>
          <p:nvPr/>
        </p:nvGrpSpPr>
        <p:grpSpPr>
          <a:xfrm>
            <a:off x="504824" y="2594063"/>
            <a:ext cx="5848351" cy="1107965"/>
            <a:chOff x="504824" y="2594063"/>
            <a:chExt cx="5848351" cy="1107965"/>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594063"/>
              <a:ext cx="4692116" cy="1107965"/>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student energy monitors, who check lights and other electronic devices are switched off when not in use during the daytime, and an adult member of staff responsible for checking lights and devices are turned off overnight?</a:t>
              </a:r>
              <a:endParaRPr sz="1200">
                <a:solidFill>
                  <a:schemeClr val="dk1"/>
                </a:solidFill>
                <a:latin typeface="Avenir Next LT Pro" panose="020B0504020202020204" pitchFamily="34" charset="0"/>
              </a:endParaRP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934718"/>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878045"/>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96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nvGrpSpPr>
          <p:cNvPr id="25" name="Group 24">
            <a:extLst>
              <a:ext uri="{FF2B5EF4-FFF2-40B4-BE49-F238E27FC236}">
                <a16:creationId xmlns:a16="http://schemas.microsoft.com/office/drawing/2014/main" id="{56327F9B-AD87-8683-5101-B24DCA32BE40}"/>
              </a:ext>
            </a:extLst>
          </p:cNvPr>
          <p:cNvGrpSpPr>
            <a:grpSpLocks noGrp="1" noUngrp="1" noRot="1" noMove="1" noResize="1"/>
          </p:cNvGrpSpPr>
          <p:nvPr/>
        </p:nvGrpSpPr>
        <p:grpSpPr>
          <a:xfrm>
            <a:off x="504824" y="3838096"/>
            <a:ext cx="5847371" cy="738633"/>
            <a:chOff x="505804" y="3517446"/>
            <a:chExt cx="5847371" cy="738633"/>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4201" y="3517446"/>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classrooms in your school have posters, signs, or a traffic light system that reminds pupils and staff to turn off electrical devices when not in use?</a:t>
              </a:r>
              <a:endParaRPr sz="1200">
                <a:solidFill>
                  <a:schemeClr val="dk1"/>
                </a:solidFill>
                <a:latin typeface="Avenir Next LT Pro" panose="020B0504020202020204" pitchFamily="34" charset="0"/>
              </a:endParaRP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5804" y="3673435"/>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3175" y="3616762"/>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7" name="Group 6">
            <a:extLst>
              <a:ext uri="{FF2B5EF4-FFF2-40B4-BE49-F238E27FC236}">
                <a16:creationId xmlns:a16="http://schemas.microsoft.com/office/drawing/2014/main" id="{3EFF3B63-2DA7-02EE-AA00-141EDAB94AB2}"/>
              </a:ext>
            </a:extLst>
          </p:cNvPr>
          <p:cNvGrpSpPr>
            <a:grpSpLocks noGrp="1" noUngrp="1" noRot="1" noMove="1" noResize="1"/>
          </p:cNvGrpSpPr>
          <p:nvPr/>
        </p:nvGrpSpPr>
        <p:grpSpPr>
          <a:xfrm>
            <a:off x="504824" y="4712797"/>
            <a:ext cx="5847371" cy="923299"/>
            <a:chOff x="504824" y="4582803"/>
            <a:chExt cx="5847371" cy="923299"/>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582803"/>
              <a:ext cx="4692116" cy="923299"/>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any renewable energy sources on site (solar panels, wind turbine, heat pump, biomass heating), or if not does your school purchase energy from a renewable energy supplier?</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831126"/>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774452"/>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2" name="Group 11">
            <a:extLst>
              <a:ext uri="{FF2B5EF4-FFF2-40B4-BE49-F238E27FC236}">
                <a16:creationId xmlns:a16="http://schemas.microsoft.com/office/drawing/2014/main" id="{F587FD8C-0B5B-7966-4FF4-9FE5464362CF}"/>
              </a:ext>
            </a:extLst>
          </p:cNvPr>
          <p:cNvGrpSpPr>
            <a:grpSpLocks noGrp="1" noUngrp="1" noRot="1" noMove="1" noResize="1"/>
          </p:cNvGrpSpPr>
          <p:nvPr/>
        </p:nvGrpSpPr>
        <p:grpSpPr>
          <a:xfrm>
            <a:off x="504824" y="6646865"/>
            <a:ext cx="5847371" cy="738633"/>
            <a:chOff x="504824" y="6202213"/>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02213"/>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Are young people kept updated on your school’s energy use (e.g. through a smart meter young people can access, an energy display that is regularly updated, or during assembly briefings)?</a:t>
              </a:r>
              <a:endParaRPr sz="1200" dirty="0">
                <a:solidFill>
                  <a:schemeClr val="dk1"/>
                </a:solidFill>
                <a:latin typeface="Avenir Next LT Pro" panose="020B0504020202020204" pitchFamily="34" charset="0"/>
              </a:endParaRP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358203"/>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01529"/>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8" name="Group 7">
            <a:extLst>
              <a:ext uri="{FF2B5EF4-FFF2-40B4-BE49-F238E27FC236}">
                <a16:creationId xmlns:a16="http://schemas.microsoft.com/office/drawing/2014/main" id="{04ADD345-0EA7-1B44-E4D8-02904D9EB6F9}"/>
              </a:ext>
            </a:extLst>
          </p:cNvPr>
          <p:cNvGrpSpPr>
            <a:grpSpLocks noGrp="1" noUngrp="1" noRot="1" noMove="1" noResize="1"/>
          </p:cNvGrpSpPr>
          <p:nvPr/>
        </p:nvGrpSpPr>
        <p:grpSpPr>
          <a:xfrm>
            <a:off x="504824" y="5772164"/>
            <a:ext cx="5847371" cy="738633"/>
            <a:chOff x="504824" y="5392508"/>
            <a:chExt cx="5847371" cy="738633"/>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92508"/>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classrooms, are windows kept free of displays and radiators free from blockages to maximise natural light and heat distribution?</a:t>
              </a:r>
              <a:endParaRPr sz="120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551545"/>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491824"/>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14" name="Group 13">
            <a:extLst>
              <a:ext uri="{FF2B5EF4-FFF2-40B4-BE49-F238E27FC236}">
                <a16:creationId xmlns:a16="http://schemas.microsoft.com/office/drawing/2014/main" id="{0695D62D-EC47-37DC-61E6-D98B0AD8DD12}"/>
              </a:ext>
            </a:extLst>
          </p:cNvPr>
          <p:cNvGrpSpPr>
            <a:grpSpLocks noGrp="1" noUngrp="1" noRot="1" noMove="1" noResize="1"/>
          </p:cNvGrpSpPr>
          <p:nvPr/>
        </p:nvGrpSpPr>
        <p:grpSpPr>
          <a:xfrm>
            <a:off x="504824" y="7521566"/>
            <a:ext cx="5844367" cy="553968"/>
            <a:chOff x="504824" y="7054592"/>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054592"/>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last twelve months, has your school planned an energy-free day, energy-saving week, or something similar?</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121297"/>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061576"/>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6" name="Group 15">
            <a:extLst>
              <a:ext uri="{FF2B5EF4-FFF2-40B4-BE49-F238E27FC236}">
                <a16:creationId xmlns:a16="http://schemas.microsoft.com/office/drawing/2014/main" id="{A1EB2F34-F425-2BF5-A8F6-A35264633041}"/>
              </a:ext>
            </a:extLst>
          </p:cNvPr>
          <p:cNvGrpSpPr>
            <a:grpSpLocks noGrp="1" noUngrp="1" noRot="1" noMove="1" noResize="1"/>
          </p:cNvGrpSpPr>
          <p:nvPr/>
        </p:nvGrpSpPr>
        <p:grpSpPr>
          <a:xfrm>
            <a:off x="504824" y="8211600"/>
            <a:ext cx="5844367" cy="553968"/>
            <a:chOff x="504824" y="7850327"/>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7850327"/>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Did your school participate in Eco-Schools’ Cut Your Carbon Campaign, which happens throughout November each year?</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7917032"/>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7857311"/>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pic>
        <p:nvPicPr>
          <p:cNvPr id="17" name="Picture 16">
            <a:extLst>
              <a:ext uri="{FF2B5EF4-FFF2-40B4-BE49-F238E27FC236}">
                <a16:creationId xmlns:a16="http://schemas.microsoft.com/office/drawing/2014/main" id="{6DE48FF7-4E6F-AC99-C2CC-B4DFA6DCE01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089191" y="-57428"/>
            <a:ext cx="1440000" cy="1440000"/>
          </a:xfrm>
          <a:prstGeom prst="rect">
            <a:avLst/>
          </a:prstGeom>
        </p:spPr>
      </p:pic>
      <p:sp>
        <p:nvSpPr>
          <p:cNvPr id="18" name="TextBox 17">
            <a:extLst>
              <a:ext uri="{FF2B5EF4-FFF2-40B4-BE49-F238E27FC236}">
                <a16:creationId xmlns:a16="http://schemas.microsoft.com/office/drawing/2014/main" id="{BEEB48F6-E1D0-A281-E242-587A2D23EE17}"/>
              </a:ext>
            </a:extLst>
          </p:cNvPr>
          <p:cNvSpPr txBox="1"/>
          <p:nvPr/>
        </p:nvSpPr>
        <p:spPr>
          <a:xfrm>
            <a:off x="5089190" y="1013395"/>
            <a:ext cx="1768809" cy="400110"/>
          </a:xfrm>
          <a:prstGeom prst="rect">
            <a:avLst/>
          </a:prstGeom>
          <a:noFill/>
        </p:spPr>
        <p:txBody>
          <a:bodyPr wrap="square" rtlCol="0">
            <a:spAutoFit/>
          </a:bodyPr>
          <a:lstStyle/>
          <a:p>
            <a:r>
              <a:rPr lang="en-GB" sz="1000" dirty="0">
                <a:latin typeface="Avenir Next LT Pro" panose="020B0504020202020204" pitchFamily="34" charset="0"/>
              </a:rPr>
              <a:t>Supporters of the Energy topic in 2024-25</a:t>
            </a:r>
          </a:p>
        </p:txBody>
      </p:sp>
    </p:spTree>
    <p:extLst>
      <p:ext uri="{BB962C8B-B14F-4D97-AF65-F5344CB8AC3E}">
        <p14:creationId xmlns:p14="http://schemas.microsoft.com/office/powerpoint/2010/main" val="258029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5CBD80-16A9-0EA8-E7E9-1FDEEF1FF399}"/>
              </a:ext>
            </a:extLst>
          </p:cNvPr>
          <p:cNvGrpSpPr>
            <a:grpSpLocks noGrp="1" noUngrp="1" noRot="1" noMove="1" noResize="1"/>
          </p:cNvGrpSpPr>
          <p:nvPr/>
        </p:nvGrpSpPr>
        <p:grpSpPr>
          <a:xfrm>
            <a:off x="504000" y="1022400"/>
            <a:ext cx="5847371" cy="1107965"/>
            <a:chOff x="504000" y="1084342"/>
            <a:chExt cx="5847371" cy="1107965"/>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84342"/>
              <a:ext cx="4692116" cy="1107965"/>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encourage pupils and staff members to reduce their digital carbon footprint, for example, through unsubscribing from unwanted newsletters, decluttering e-mail inboxes, only sending necessary e-mails, or using a green internet search engine?</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424997"/>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368324"/>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5" name="Group 4">
            <a:extLst>
              <a:ext uri="{FF2B5EF4-FFF2-40B4-BE49-F238E27FC236}">
                <a16:creationId xmlns:a16="http://schemas.microsoft.com/office/drawing/2014/main" id="{4B3F0E35-E242-18A3-2072-07A3F9A4B37C}"/>
              </a:ext>
            </a:extLst>
          </p:cNvPr>
          <p:cNvGrpSpPr>
            <a:grpSpLocks noGrp="1" noUngrp="1" noRot="1" noMove="1" noResize="1"/>
          </p:cNvGrpSpPr>
          <p:nvPr/>
        </p:nvGrpSpPr>
        <p:grpSpPr>
          <a:xfrm>
            <a:off x="504000" y="2352530"/>
            <a:ext cx="5847371" cy="738633"/>
            <a:chOff x="504000" y="2143551"/>
            <a:chExt cx="5847371" cy="738633"/>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143551"/>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Ask your school’s site/ICT manager - do computers, and the heating system, in your school have automated switch off, and is this set no later than 6pm?</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299541"/>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242867"/>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67" name="Group 66">
            <a:extLst>
              <a:ext uri="{FF2B5EF4-FFF2-40B4-BE49-F238E27FC236}">
                <a16:creationId xmlns:a16="http://schemas.microsoft.com/office/drawing/2014/main" id="{C48AE440-BFBB-F610-6233-64DE9318CD1D}"/>
              </a:ext>
            </a:extLst>
          </p:cNvPr>
          <p:cNvGrpSpPr>
            <a:grpSpLocks noGrp="1" noUngrp="1" noRot="1" noMove="1" noResize="1"/>
          </p:cNvGrpSpPr>
          <p:nvPr/>
        </p:nvGrpSpPr>
        <p:grpSpPr>
          <a:xfrm>
            <a:off x="504000" y="3313328"/>
            <a:ext cx="5847371" cy="923299"/>
            <a:chOff x="505804" y="3274767"/>
            <a:chExt cx="5847371" cy="923299"/>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4201" y="3274767"/>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Ask your school’s site manager - has your school building infrastructure been improved to save energy (e.g., double+ glazed windows, insulation, motion-sensing lights, energy efficient lightbulbs, draft excluders etc.)? </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5804" y="3523090"/>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3175" y="3466416"/>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458792"/>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3</a:t>
                </a:r>
                <a:endParaRPr lang="en-GB" dirty="0">
                  <a:solidFill>
                    <a:schemeClr val="dk1"/>
                  </a:solidFill>
                  <a:latin typeface="Avenir Next LT Pro Demi" panose="020B0704020202020204" pitchFamily="34" charset="0"/>
                </a:endParaRPr>
              </a:p>
            </p:txBody>
          </p:sp>
        </p:grpSp>
      </p:grpSp>
      <p:grpSp>
        <p:nvGrpSpPr>
          <p:cNvPr id="2" name="Group 1">
            <a:extLst>
              <a:ext uri="{FF2B5EF4-FFF2-40B4-BE49-F238E27FC236}">
                <a16:creationId xmlns:a16="http://schemas.microsoft.com/office/drawing/2014/main" id="{113AD437-6DC2-1255-C4D5-1DDBD44891F7}"/>
              </a:ext>
            </a:extLst>
          </p:cNvPr>
          <p:cNvGrpSpPr>
            <a:grpSpLocks noGrp="1" noUngrp="1" noRot="1" noMove="1" noResize="1"/>
          </p:cNvGrpSpPr>
          <p:nvPr/>
        </p:nvGrpSpPr>
        <p:grpSpPr>
          <a:xfrm>
            <a:off x="504000" y="7772400"/>
            <a:ext cx="5885215" cy="690900"/>
            <a:chOff x="504000" y="7858199"/>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58199"/>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898966"/>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Up to 30% of a school’s heating costs can be saved by preventing cold air entering the building in the first place.</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400957"/>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Posters to be created to support reduction of energy.</a:t>
              </a:r>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207145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824"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Global Citizenship</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54ABB355-183F-0A49-27A1-1F179B22974F}"/>
              </a:ext>
            </a:extLst>
          </p:cNvPr>
          <p:cNvGrpSpPr>
            <a:grpSpLocks noGrp="1" noUngrp="1" noRot="1" noMove="1" noResize="1"/>
          </p:cNvGrpSpPr>
          <p:nvPr/>
        </p:nvGrpSpPr>
        <p:grpSpPr>
          <a:xfrm>
            <a:off x="504824" y="2595600"/>
            <a:ext cx="5848351" cy="553968"/>
            <a:chOff x="504824" y="2729070"/>
            <a:chExt cx="5848351" cy="553968"/>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729070"/>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Has your school raised money for a charity or cause in the last twelve months, or donated to a local foodbank?</a:t>
              </a:r>
              <a:endParaRPr sz="1200" dirty="0">
                <a:solidFill>
                  <a:schemeClr val="dk1"/>
                </a:solidFill>
                <a:latin typeface="Avenir Next LT Pro" panose="020B0504020202020204" pitchFamily="34" charset="0"/>
              </a:endParaRP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92727"/>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736054"/>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821388"/>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nvGrpSpPr>
          <p:cNvPr id="17" name="Group 16">
            <a:extLst>
              <a:ext uri="{FF2B5EF4-FFF2-40B4-BE49-F238E27FC236}">
                <a16:creationId xmlns:a16="http://schemas.microsoft.com/office/drawing/2014/main" id="{49D16CBA-5C41-7E8B-F334-82828F99AA3A}"/>
              </a:ext>
            </a:extLst>
          </p:cNvPr>
          <p:cNvGrpSpPr>
            <a:grpSpLocks noGrp="1" noUngrp="1" noRot="1" noMove="1" noResize="1"/>
          </p:cNvGrpSpPr>
          <p:nvPr/>
        </p:nvGrpSpPr>
        <p:grpSpPr>
          <a:xfrm>
            <a:off x="504824" y="3470045"/>
            <a:ext cx="5847371" cy="738633"/>
            <a:chOff x="504824" y="3880770"/>
            <a:chExt cx="5847371" cy="738633"/>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880770"/>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If you answered yes to the previous question, was any of this money raised for environmental, wildlife, or animal welfare charities?</a:t>
              </a:r>
              <a:endParaRPr sz="1200" dirty="0">
                <a:solidFill>
                  <a:schemeClr val="dk1"/>
                </a:solidFill>
                <a:latin typeface="Avenir Next LT Pro" panose="020B0504020202020204" pitchFamily="34" charset="0"/>
              </a:endParaRP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944427"/>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887754"/>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8" name="Group 17">
            <a:extLst>
              <a:ext uri="{FF2B5EF4-FFF2-40B4-BE49-F238E27FC236}">
                <a16:creationId xmlns:a16="http://schemas.microsoft.com/office/drawing/2014/main" id="{7A4C164A-950D-AFA7-4D9C-B63AD2700E55}"/>
              </a:ext>
            </a:extLst>
          </p:cNvPr>
          <p:cNvGrpSpPr>
            <a:grpSpLocks noGrp="1" noUngrp="1" noRot="1" noMove="1" noResize="1"/>
          </p:cNvGrpSpPr>
          <p:nvPr/>
        </p:nvGrpSpPr>
        <p:grpSpPr>
          <a:xfrm>
            <a:off x="504824" y="4529155"/>
            <a:ext cx="5847371" cy="738633"/>
            <a:chOff x="504824" y="4712797"/>
            <a:chExt cx="5847371" cy="738633"/>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712797"/>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young people allowed to take responsibility for planning fundraising events, or selecting which charities their fundraising supports?</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868787"/>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812113"/>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6" name="Group 25">
            <a:extLst>
              <a:ext uri="{FF2B5EF4-FFF2-40B4-BE49-F238E27FC236}">
                <a16:creationId xmlns:a16="http://schemas.microsoft.com/office/drawing/2014/main" id="{226394A5-BB98-25F0-568C-CEB980789205}"/>
              </a:ext>
            </a:extLst>
          </p:cNvPr>
          <p:cNvGrpSpPr>
            <a:grpSpLocks noGrp="1" noUngrp="1" noRot="1" noMove="1" noResize="1"/>
          </p:cNvGrpSpPr>
          <p:nvPr/>
        </p:nvGrpSpPr>
        <p:grpSpPr>
          <a:xfrm>
            <a:off x="504824" y="6462710"/>
            <a:ext cx="5847371" cy="553968"/>
            <a:chOff x="504824" y="6689539"/>
            <a:chExt cx="5847371" cy="553968"/>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689539"/>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mentoring scheme that encourages pupils to support one another (or similar)?</a:t>
              </a:r>
              <a:endParaRPr sz="1200">
                <a:solidFill>
                  <a:schemeClr val="dk1"/>
                </a:solidFill>
                <a:latin typeface="Avenir Next LT Pro" panose="020B0504020202020204" pitchFamily="34" charset="0"/>
              </a:endParaRP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753197"/>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696523"/>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24" name="Group 23">
            <a:extLst>
              <a:ext uri="{FF2B5EF4-FFF2-40B4-BE49-F238E27FC236}">
                <a16:creationId xmlns:a16="http://schemas.microsoft.com/office/drawing/2014/main" id="{9531405C-9391-4EFE-B214-42225BA9F4A8}"/>
              </a:ext>
            </a:extLst>
          </p:cNvPr>
          <p:cNvGrpSpPr>
            <a:grpSpLocks noGrp="1" noUngrp="1" noRot="1" noMove="1" noResize="1"/>
          </p:cNvGrpSpPr>
          <p:nvPr/>
        </p:nvGrpSpPr>
        <p:grpSpPr>
          <a:xfrm>
            <a:off x="504824" y="5588265"/>
            <a:ext cx="5847371" cy="553968"/>
            <a:chOff x="504824" y="5814838"/>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814838"/>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links with any other schools in different countries?</a:t>
              </a:r>
              <a:endParaRPr sz="120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881543"/>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821822"/>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2" name="Group 31">
            <a:extLst>
              <a:ext uri="{FF2B5EF4-FFF2-40B4-BE49-F238E27FC236}">
                <a16:creationId xmlns:a16="http://schemas.microsoft.com/office/drawing/2014/main" id="{82150E81-51C3-979F-A369-79813CDB5C8D}"/>
              </a:ext>
            </a:extLst>
          </p:cNvPr>
          <p:cNvGrpSpPr>
            <a:grpSpLocks noGrp="1" noUngrp="1" noRot="1" noMove="1" noResize="1"/>
          </p:cNvGrpSpPr>
          <p:nvPr/>
        </p:nvGrpSpPr>
        <p:grpSpPr>
          <a:xfrm>
            <a:off x="504824" y="7337155"/>
            <a:ext cx="5844367" cy="553968"/>
            <a:chOff x="504824" y="7521566"/>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521566"/>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past twelve months, have any young people in your school written to their local MP about an environmental issue?</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588271"/>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528550"/>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3" name="Group 32">
            <a:extLst>
              <a:ext uri="{FF2B5EF4-FFF2-40B4-BE49-F238E27FC236}">
                <a16:creationId xmlns:a16="http://schemas.microsoft.com/office/drawing/2014/main" id="{0857DA0D-99CB-9429-FBEC-66FF233881E6}"/>
              </a:ext>
            </a:extLst>
          </p:cNvPr>
          <p:cNvGrpSpPr>
            <a:grpSpLocks noGrp="1" noUngrp="1" noRot="1" noMove="1" noResize="1"/>
          </p:cNvGrpSpPr>
          <p:nvPr/>
        </p:nvGrpSpPr>
        <p:grpSpPr>
          <a:xfrm>
            <a:off x="504824" y="8211600"/>
            <a:ext cx="5844367" cy="738633"/>
            <a:chOff x="504824" y="8211600"/>
            <a:chExt cx="5844367" cy="738633"/>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celebrate diversity by organising events and education around religious/cultural holidays, or celebrating events like Black History Month and Pride?</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370637"/>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310916"/>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spTree>
    <p:extLst>
      <p:ext uri="{BB962C8B-B14F-4D97-AF65-F5344CB8AC3E}">
        <p14:creationId xmlns:p14="http://schemas.microsoft.com/office/powerpoint/2010/main" val="428841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BDD9EC-A361-AA9E-0181-9009CA6334EB}"/>
              </a:ext>
            </a:extLst>
          </p:cNvPr>
          <p:cNvGrpSpPr>
            <a:grpSpLocks noGrp="1" noUngrp="1" noRot="1" noMove="1" noResize="1"/>
          </p:cNvGrpSpPr>
          <p:nvPr/>
        </p:nvGrpSpPr>
        <p:grpSpPr>
          <a:xfrm>
            <a:off x="504000" y="1022400"/>
            <a:ext cx="5847371" cy="923299"/>
            <a:chOff x="504000" y="1022400"/>
            <a:chExt cx="5847371" cy="923299"/>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22400"/>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Does your school celebrate its own diversity through displaying languages spoken in school, or organising events, celebrations, and learning opportunities that showcase the different cultures represented by pupils and staff members?</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270722"/>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214049"/>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2" name="Group 1">
            <a:extLst>
              <a:ext uri="{FF2B5EF4-FFF2-40B4-BE49-F238E27FC236}">
                <a16:creationId xmlns:a16="http://schemas.microsoft.com/office/drawing/2014/main" id="{EFF2BDFA-2252-306C-4AEB-37C7F4EF845A}"/>
              </a:ext>
            </a:extLst>
          </p:cNvPr>
          <p:cNvGrpSpPr>
            <a:grpSpLocks noGrp="1" noUngrp="1" noRot="1" noMove="1" noResize="1"/>
          </p:cNvGrpSpPr>
          <p:nvPr/>
        </p:nvGrpSpPr>
        <p:grpSpPr>
          <a:xfrm>
            <a:off x="504000" y="2304268"/>
            <a:ext cx="5847371" cy="553968"/>
            <a:chOff x="504000" y="2304268"/>
            <a:chExt cx="5847371" cy="553968"/>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304268"/>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Are the Sustainable Development Goals displayed anywhere in your school?</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367926"/>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311252"/>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0" name="Group 9">
            <a:extLst>
              <a:ext uri="{FF2B5EF4-FFF2-40B4-BE49-F238E27FC236}">
                <a16:creationId xmlns:a16="http://schemas.microsoft.com/office/drawing/2014/main" id="{3DBA6F67-1EAC-6D74-0191-7D753A1B15FC}"/>
              </a:ext>
            </a:extLst>
          </p:cNvPr>
          <p:cNvGrpSpPr>
            <a:grpSpLocks noGrp="1" noUngrp="1" noRot="1" noMove="1" noResize="1"/>
          </p:cNvGrpSpPr>
          <p:nvPr/>
        </p:nvGrpSpPr>
        <p:grpSpPr>
          <a:xfrm>
            <a:off x="504000" y="3216805"/>
            <a:ext cx="5847371" cy="738633"/>
            <a:chOff x="504000" y="3313328"/>
            <a:chExt cx="5847371" cy="738633"/>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313328"/>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Go and speak to staff members in the school canteen – ask them if they can find three different items of food with green/ethical labelling e.g. Fair Trade, Rainforest Alliance, Red Tractor etc.? </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469318"/>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412644"/>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271333"/>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4</a:t>
                </a:r>
                <a:endParaRPr lang="en-GB" dirty="0">
                  <a:solidFill>
                    <a:schemeClr val="dk1"/>
                  </a:solidFill>
                  <a:latin typeface="Avenir Next LT Pro Demi" panose="020B0704020202020204" pitchFamily="34" charset="0"/>
                </a:endParaRPr>
              </a:p>
            </p:txBody>
          </p:sp>
        </p:grpSp>
      </p:grpSp>
      <p:grpSp>
        <p:nvGrpSpPr>
          <p:cNvPr id="6" name="Group 5">
            <a:extLst>
              <a:ext uri="{FF2B5EF4-FFF2-40B4-BE49-F238E27FC236}">
                <a16:creationId xmlns:a16="http://schemas.microsoft.com/office/drawing/2014/main" id="{9F9D2172-9B6B-4F90-8688-CF23B6504146}"/>
              </a:ext>
            </a:extLst>
          </p:cNvPr>
          <p:cNvGrpSpPr>
            <a:grpSpLocks noGrp="1" noUngrp="1" noRot="1" noMove="1" noResize="1"/>
          </p:cNvGrpSpPr>
          <p:nvPr/>
        </p:nvGrpSpPr>
        <p:grpSpPr>
          <a:xfrm>
            <a:off x="504000" y="7772400"/>
            <a:ext cx="5885215" cy="1246465"/>
            <a:chOff x="504000" y="7792784"/>
            <a:chExt cx="5885215" cy="1246465"/>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8070566"/>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792784"/>
              <a:ext cx="5046813" cy="1246465"/>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It is estimated that between 68 and 130 million people could be pushed into poverty by 2030 because of climate change. Climate Justice recognises that climate change will impact some communities more than others – often those that have contributed the least to the crisis. </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307228"/>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Mentoring system introduced October from School council to support other pupils and build an ethos of empathy,</a:t>
              </a:r>
            </a:p>
            <a:p>
              <a:r>
                <a:rPr lang="en-GB" sz="1200" dirty="0" smtClean="0">
                  <a:latin typeface="Avenir Next LT Pro" panose="020B0504020202020204" pitchFamily="34" charset="0"/>
                </a:rPr>
                <a:t>European Language day planned and carried out this academic year.</a:t>
              </a:r>
            </a:p>
            <a:p>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349610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824"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Healthy Living</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54ABB355-183F-0A49-27A1-1F179B22974F}"/>
              </a:ext>
            </a:extLst>
          </p:cNvPr>
          <p:cNvGrpSpPr>
            <a:grpSpLocks noGrp="1" noUngrp="1" noRot="1" noMove="1" noResize="1"/>
          </p:cNvGrpSpPr>
          <p:nvPr/>
        </p:nvGrpSpPr>
        <p:grpSpPr>
          <a:xfrm>
            <a:off x="504824" y="2595600"/>
            <a:ext cx="5848351" cy="553968"/>
            <a:chOff x="504824" y="2729070"/>
            <a:chExt cx="5848351" cy="553968"/>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72907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teach young people how to grow fruit, vegetables, and herbs?</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92727"/>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736054"/>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821388"/>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nvGrpSpPr>
          <p:cNvPr id="17" name="Group 16">
            <a:extLst>
              <a:ext uri="{FF2B5EF4-FFF2-40B4-BE49-F238E27FC236}">
                <a16:creationId xmlns:a16="http://schemas.microsoft.com/office/drawing/2014/main" id="{49D16CBA-5C41-7E8B-F334-82828F99AA3A}"/>
              </a:ext>
            </a:extLst>
          </p:cNvPr>
          <p:cNvGrpSpPr>
            <a:grpSpLocks noGrp="1" noUngrp="1" noRot="1" noMove="1" noResize="1"/>
          </p:cNvGrpSpPr>
          <p:nvPr/>
        </p:nvGrpSpPr>
        <p:grpSpPr>
          <a:xfrm>
            <a:off x="504824" y="3504314"/>
            <a:ext cx="5847371" cy="553968"/>
            <a:chOff x="504824" y="3880770"/>
            <a:chExt cx="5847371" cy="553968"/>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88077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canteen ever use plants grown on site as ingredients?</a:t>
              </a:r>
              <a:endParaRPr sz="1200">
                <a:solidFill>
                  <a:schemeClr val="dk1"/>
                </a:solidFill>
                <a:latin typeface="Avenir Next LT Pro" panose="020B0504020202020204" pitchFamily="34" charset="0"/>
              </a:endParaRP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944427"/>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887754"/>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3" name="Group 2">
            <a:extLst>
              <a:ext uri="{FF2B5EF4-FFF2-40B4-BE49-F238E27FC236}">
                <a16:creationId xmlns:a16="http://schemas.microsoft.com/office/drawing/2014/main" id="{FE5FC19F-5662-A53C-5648-4D21B62F64BE}"/>
              </a:ext>
            </a:extLst>
          </p:cNvPr>
          <p:cNvGrpSpPr>
            <a:grpSpLocks noGrp="1" noUngrp="1" noRot="1" noMove="1" noResize="1"/>
          </p:cNvGrpSpPr>
          <p:nvPr/>
        </p:nvGrpSpPr>
        <p:grpSpPr>
          <a:xfrm>
            <a:off x="504824" y="4413028"/>
            <a:ext cx="5847371" cy="540000"/>
            <a:chOff x="504824" y="4455702"/>
            <a:chExt cx="5847371" cy="540000"/>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54105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menu have plant-based options every day?</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512376"/>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455702"/>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26" name="Group 25">
            <a:extLst>
              <a:ext uri="{FF2B5EF4-FFF2-40B4-BE49-F238E27FC236}">
                <a16:creationId xmlns:a16="http://schemas.microsoft.com/office/drawing/2014/main" id="{226394A5-BB98-25F0-568C-CEB980789205}"/>
              </a:ext>
            </a:extLst>
          </p:cNvPr>
          <p:cNvGrpSpPr>
            <a:grpSpLocks noGrp="1" noUngrp="1" noRot="1" noMove="1" noResize="1"/>
          </p:cNvGrpSpPr>
          <p:nvPr/>
        </p:nvGrpSpPr>
        <p:grpSpPr>
          <a:xfrm>
            <a:off x="504824" y="6401153"/>
            <a:ext cx="5847371" cy="553968"/>
            <a:chOff x="504824" y="6689539"/>
            <a:chExt cx="5847371" cy="553968"/>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689539"/>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regularly have meat-free days, or promote events like Veganuary?</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753197"/>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696523"/>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7" name="Group 6">
            <a:extLst>
              <a:ext uri="{FF2B5EF4-FFF2-40B4-BE49-F238E27FC236}">
                <a16:creationId xmlns:a16="http://schemas.microsoft.com/office/drawing/2014/main" id="{1535A763-59BB-0211-DCAE-948AEF9A0A35}"/>
              </a:ext>
            </a:extLst>
          </p:cNvPr>
          <p:cNvGrpSpPr>
            <a:grpSpLocks noGrp="1" noUngrp="1" noRot="1" noMove="1" noResize="1"/>
          </p:cNvGrpSpPr>
          <p:nvPr/>
        </p:nvGrpSpPr>
        <p:grpSpPr>
          <a:xfrm>
            <a:off x="504824" y="5307774"/>
            <a:ext cx="5847371" cy="738633"/>
            <a:chOff x="504824" y="5495931"/>
            <a:chExt cx="5847371" cy="738633"/>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495931"/>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plant-based options encouraged at lunch times, for example are they at the top of the menu, near the start of the queue, or labelled as planet-friendly?</a:t>
              </a:r>
              <a:endParaRPr sz="120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654968"/>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595247"/>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8" name="Group 7">
            <a:extLst>
              <a:ext uri="{FF2B5EF4-FFF2-40B4-BE49-F238E27FC236}">
                <a16:creationId xmlns:a16="http://schemas.microsoft.com/office/drawing/2014/main" id="{642316ED-4C9E-1630-8AB6-028D0F4E4232}"/>
              </a:ext>
            </a:extLst>
          </p:cNvPr>
          <p:cNvGrpSpPr>
            <a:grpSpLocks noGrp="1" noUngrp="1" noRot="1" noMove="1" noResize="1"/>
          </p:cNvGrpSpPr>
          <p:nvPr/>
        </p:nvGrpSpPr>
        <p:grpSpPr>
          <a:xfrm>
            <a:off x="504824" y="7309867"/>
            <a:ext cx="5844367" cy="540000"/>
            <a:chOff x="504824" y="7309867"/>
            <a:chExt cx="5844367" cy="540000"/>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395216"/>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canteen have a seasonal menu?</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369588"/>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309867"/>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12" name="Group 11">
            <a:extLst>
              <a:ext uri="{FF2B5EF4-FFF2-40B4-BE49-F238E27FC236}">
                <a16:creationId xmlns:a16="http://schemas.microsoft.com/office/drawing/2014/main" id="{87A2D69A-6B70-DD1D-A00B-9D09FB6F61F5}"/>
              </a:ext>
            </a:extLst>
          </p:cNvPr>
          <p:cNvGrpSpPr>
            <a:grpSpLocks noGrp="1" noUngrp="1" noRot="1" noMove="1" noResize="1"/>
          </p:cNvGrpSpPr>
          <p:nvPr/>
        </p:nvGrpSpPr>
        <p:grpSpPr>
          <a:xfrm>
            <a:off x="504824" y="8211600"/>
            <a:ext cx="5844367" cy="553968"/>
            <a:chOff x="504824" y="8254274"/>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54274"/>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canteen work with young people to plan healthy and planet-friendly new menu items?</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320979"/>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61258"/>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pic>
        <p:nvPicPr>
          <p:cNvPr id="14" name="Picture 13">
            <a:extLst>
              <a:ext uri="{FF2B5EF4-FFF2-40B4-BE49-F238E27FC236}">
                <a16:creationId xmlns:a16="http://schemas.microsoft.com/office/drawing/2014/main" id="{33F5F518-8310-7A0D-C707-DA371D102909}"/>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5089191" y="-57428"/>
            <a:ext cx="1440000" cy="1440000"/>
          </a:xfrm>
          <a:prstGeom prst="rect">
            <a:avLst/>
          </a:prstGeom>
        </p:spPr>
      </p:pic>
      <p:sp>
        <p:nvSpPr>
          <p:cNvPr id="16" name="TextBox 15">
            <a:extLst>
              <a:ext uri="{FF2B5EF4-FFF2-40B4-BE49-F238E27FC236}">
                <a16:creationId xmlns:a16="http://schemas.microsoft.com/office/drawing/2014/main" id="{82D30357-C63E-E315-5E3C-DA00218DE48F}"/>
              </a:ext>
            </a:extLst>
          </p:cNvPr>
          <p:cNvSpPr txBox="1"/>
          <p:nvPr/>
        </p:nvSpPr>
        <p:spPr>
          <a:xfrm>
            <a:off x="5089190" y="1013395"/>
            <a:ext cx="1768809" cy="400110"/>
          </a:xfrm>
          <a:prstGeom prst="rect">
            <a:avLst/>
          </a:prstGeom>
          <a:noFill/>
        </p:spPr>
        <p:txBody>
          <a:bodyPr wrap="square" rtlCol="0">
            <a:spAutoFit/>
          </a:bodyPr>
          <a:lstStyle/>
          <a:p>
            <a:r>
              <a:rPr lang="en-GB" sz="1000" dirty="0">
                <a:latin typeface="Avenir Next LT Pro" panose="020B0504020202020204" pitchFamily="34" charset="0"/>
              </a:rPr>
              <a:t>Supporters of the Healthy Living topic in 2024-25</a:t>
            </a:r>
          </a:p>
        </p:txBody>
      </p:sp>
    </p:spTree>
    <p:extLst>
      <p:ext uri="{BB962C8B-B14F-4D97-AF65-F5344CB8AC3E}">
        <p14:creationId xmlns:p14="http://schemas.microsoft.com/office/powerpoint/2010/main" val="66963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5B97BD-FE51-CFD1-A809-6117099E1BD7}"/>
              </a:ext>
            </a:extLst>
          </p:cNvPr>
          <p:cNvGrpSpPr>
            <a:grpSpLocks noGrp="1" noUngrp="1" noRot="1" noMove="1" noResize="1"/>
          </p:cNvGrpSpPr>
          <p:nvPr/>
        </p:nvGrpSpPr>
        <p:grpSpPr>
          <a:xfrm>
            <a:off x="504000" y="1022400"/>
            <a:ext cx="5847371" cy="738633"/>
            <a:chOff x="504000" y="1022400"/>
            <a:chExt cx="5847371" cy="738633"/>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2240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sensory garden, or other natural area, that helps pupils feel calm and relaxed whilst connecting with nature?</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178389"/>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121716"/>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Y</a:t>
                </a:r>
                <a:endParaRPr lang="en-GB" dirty="0">
                  <a:latin typeface="Avenir Next LT Pro Demi" panose="020B0704020202020204" pitchFamily="34" charset="0"/>
                </a:endParaRPr>
              </a:p>
            </p:txBody>
          </p:sp>
        </p:grpSp>
      </p:grpSp>
      <p:grpSp>
        <p:nvGrpSpPr>
          <p:cNvPr id="4" name="Group 3">
            <a:extLst>
              <a:ext uri="{FF2B5EF4-FFF2-40B4-BE49-F238E27FC236}">
                <a16:creationId xmlns:a16="http://schemas.microsoft.com/office/drawing/2014/main" id="{987EF770-BFEF-860C-00B7-CC6E60CF7147}"/>
              </a:ext>
            </a:extLst>
          </p:cNvPr>
          <p:cNvGrpSpPr>
            <a:grpSpLocks noGrp="1" noUngrp="1" noRot="1" noMove="1" noResize="1"/>
          </p:cNvGrpSpPr>
          <p:nvPr/>
        </p:nvGrpSpPr>
        <p:grpSpPr>
          <a:xfrm>
            <a:off x="504000" y="2093998"/>
            <a:ext cx="5847371" cy="738633"/>
            <a:chOff x="504000" y="2261594"/>
            <a:chExt cx="5847371" cy="738633"/>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261594"/>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promote mental wellbeing through participation in events like Mental Health Awareness Week or regularly talking about mental health issues?</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417584"/>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360910"/>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10" name="Group 9">
            <a:extLst>
              <a:ext uri="{FF2B5EF4-FFF2-40B4-BE49-F238E27FC236}">
                <a16:creationId xmlns:a16="http://schemas.microsoft.com/office/drawing/2014/main" id="{3DBA6F67-1EAC-6D74-0191-7D753A1B15FC}"/>
              </a:ext>
            </a:extLst>
          </p:cNvPr>
          <p:cNvGrpSpPr>
            <a:grpSpLocks noGrp="1" noUngrp="1" noRot="1" noMove="1" noResize="1"/>
          </p:cNvGrpSpPr>
          <p:nvPr/>
        </p:nvGrpSpPr>
        <p:grpSpPr>
          <a:xfrm>
            <a:off x="504000" y="3165596"/>
            <a:ext cx="5847371" cy="738633"/>
            <a:chOff x="504000" y="3313328"/>
            <a:chExt cx="5847371" cy="738633"/>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313328"/>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teach mental health exercises and provide opportunities to practice them, e.g. mindfulness, meditation, yoga, breathing exercises or similar?</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469318"/>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412644"/>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smtClean="0">
                    <a:latin typeface="Avenir Next LT Pro Demi" panose="020B0704020202020204" pitchFamily="34" charset="0"/>
                  </a:rPr>
                  <a:t>N</a:t>
                </a:r>
                <a:endParaRPr lang="en-GB" dirty="0">
                  <a:latin typeface="Avenir Next LT Pro Demi" panose="020B0704020202020204" pitchFamily="34" charset="0"/>
                </a:endParaRP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237194"/>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smtClean="0">
                    <a:solidFill>
                      <a:schemeClr val="dk1"/>
                    </a:solidFill>
                    <a:latin typeface="Avenir Next LT Pro Demi" panose="020B0704020202020204" pitchFamily="34" charset="0"/>
                  </a:rPr>
                  <a:t>5</a:t>
                </a:r>
                <a:endParaRPr lang="en-GB" dirty="0">
                  <a:solidFill>
                    <a:schemeClr val="dk1"/>
                  </a:solidFill>
                  <a:latin typeface="Avenir Next LT Pro Demi" panose="020B0704020202020204" pitchFamily="34" charset="0"/>
                </a:endParaRPr>
              </a:p>
            </p:txBody>
          </p:sp>
        </p:grpSp>
      </p:grpSp>
      <p:grpSp>
        <p:nvGrpSpPr>
          <p:cNvPr id="11" name="Group 10">
            <a:extLst>
              <a:ext uri="{FF2B5EF4-FFF2-40B4-BE49-F238E27FC236}">
                <a16:creationId xmlns:a16="http://schemas.microsoft.com/office/drawing/2014/main" id="{B90CC52C-5200-60B6-ECF9-A311FF39BCD9}"/>
              </a:ext>
            </a:extLst>
          </p:cNvPr>
          <p:cNvGrpSpPr>
            <a:grpSpLocks noGrp="1" noUngrp="1" noRot="1" noMove="1" noResize="1"/>
          </p:cNvGrpSpPr>
          <p:nvPr/>
        </p:nvGrpSpPr>
        <p:grpSpPr>
          <a:xfrm>
            <a:off x="504000" y="7772400"/>
            <a:ext cx="5885215" cy="690900"/>
            <a:chOff x="504000" y="7911291"/>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911291"/>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952058"/>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If everyone in England adopted a plant-based diet it would save the NHS an estimated £6.7 billion ever year! </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290159"/>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smtClean="0">
                  <a:latin typeface="Avenir Next LT Pro" panose="020B0504020202020204" pitchFamily="34" charset="0"/>
                </a:rPr>
                <a:t>Menu labelled as vegan/ vegetarian </a:t>
              </a:r>
            </a:p>
            <a:p>
              <a:r>
                <a:rPr lang="en-GB" sz="1200" dirty="0" smtClean="0">
                  <a:latin typeface="Avenir Next LT Pro" panose="020B0504020202020204" pitchFamily="34" charset="0"/>
                </a:rPr>
                <a:t>Summer and winter menu used throughout school</a:t>
              </a:r>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22078799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6BE8775FFAF048B18AB121218CF7C5" ma:contentTypeVersion="16" ma:contentTypeDescription="Create a new document." ma:contentTypeScope="" ma:versionID="f8d34a4d2d6092a762fa4851b6e92357">
  <xsd:schema xmlns:xsd="http://www.w3.org/2001/XMLSchema" xmlns:xs="http://www.w3.org/2001/XMLSchema" xmlns:p="http://schemas.microsoft.com/office/2006/metadata/properties" xmlns:ns2="7142544d-bb75-46a8-8d15-935ea0f6c27c" xmlns:ns3="6715175a-2153-4031-b562-73ee1af9b33e" targetNamespace="http://schemas.microsoft.com/office/2006/metadata/properties" ma:root="true" ma:fieldsID="c4793d4cac12007b65109f63a5886a1b" ns2:_="" ns3:_="">
    <xsd:import namespace="7142544d-bb75-46a8-8d15-935ea0f6c27c"/>
    <xsd:import namespace="6715175a-2153-4031-b562-73ee1af9b3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2544d-bb75-46a8-8d15-935ea0f6c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00228e8-9da0-4abb-8a13-53ffe541cbce"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15175a-2153-4031-b562-73ee1af9b33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541cce6-4ef3-43bf-b45e-21550a5235b8}" ma:internalName="TaxCatchAll" ma:showField="CatchAllData" ma:web="6715175a-2153-4031-b562-73ee1af9b33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42544d-bb75-46a8-8d15-935ea0f6c27c">
      <Terms xmlns="http://schemas.microsoft.com/office/infopath/2007/PartnerControls"/>
    </lcf76f155ced4ddcb4097134ff3c332f>
    <TaxCatchAll xmlns="6715175a-2153-4031-b562-73ee1af9b33e" xsi:nil="true"/>
  </documentManagement>
</p:properties>
</file>

<file path=customXml/itemProps1.xml><?xml version="1.0" encoding="utf-8"?>
<ds:datastoreItem xmlns:ds="http://schemas.openxmlformats.org/officeDocument/2006/customXml" ds:itemID="{7FA24BFE-E991-4279-9182-6AAEC5109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2544d-bb75-46a8-8d15-935ea0f6c27c"/>
    <ds:schemaRef ds:uri="6715175a-2153-4031-b562-73ee1af9b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A0E621-29FE-4392-A2F7-8A0E1A1D6FAF}">
  <ds:schemaRefs>
    <ds:schemaRef ds:uri="http://schemas.microsoft.com/sharepoint/v3/contenttype/forms"/>
  </ds:schemaRefs>
</ds:datastoreItem>
</file>

<file path=customXml/itemProps3.xml><?xml version="1.0" encoding="utf-8"?>
<ds:datastoreItem xmlns:ds="http://schemas.openxmlformats.org/officeDocument/2006/customXml" ds:itemID="{981B7F88-7843-4052-B155-8FF7E2ED7F30}">
  <ds:schemaRefs>
    <ds:schemaRef ds:uri="http://schemas.microsoft.com/office/2006/documentManagement/types"/>
    <ds:schemaRef ds:uri="http://schemas.microsoft.com/office/2006/metadata/properties"/>
    <ds:schemaRef ds:uri="7142544d-bb75-46a8-8d15-935ea0f6c27c"/>
    <ds:schemaRef ds:uri="http://schemas.openxmlformats.org/package/2006/metadata/core-properties"/>
    <ds:schemaRef ds:uri="http://purl.org/dc/elements/1.1/"/>
    <ds:schemaRef ds:uri="http://purl.org/dc/terms/"/>
    <ds:schemaRef ds:uri="6715175a-2153-4031-b562-73ee1af9b33e"/>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136</TotalTime>
  <Words>3485</Words>
  <Application>Microsoft Office PowerPoint</Application>
  <PresentationFormat>A4 Paper (210x297 mm)</PresentationFormat>
  <Paragraphs>349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Avenir Next LT Pro</vt:lpstr>
      <vt:lpstr>Avenir Next LT Pro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Hyland</dc:creator>
  <cp:lastModifiedBy>Charlotte Evans</cp:lastModifiedBy>
  <cp:revision>39</cp:revision>
  <dcterms:created xsi:type="dcterms:W3CDTF">2024-08-21T15:36:10Z</dcterms:created>
  <dcterms:modified xsi:type="dcterms:W3CDTF">2024-11-19T10:17:16Z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0x010100FA6BE8775FFAF048B18AB121218CF7C5</vt:lpwstr>
  </property>
</Properties>
</file>