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57" r:id="rId15"/>
    <p:sldId id="258"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3" d="100"/>
          <a:sy n="93" d="100"/>
        </p:scale>
        <p:origin x="54" y="25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2F93E41-CF8A-4701-95E2-BDCC700680CB}" type="datetimeFigureOut">
              <a:rPr lang="en-GB" smtClean="0"/>
              <a:t>26/02/2024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89F1436-002D-4FD4-8677-12F730260144}" type="slidenum">
              <a:rPr lang="en-GB" smtClean="0"/>
              <a:t>‹#›</a:t>
            </a:fld>
            <a:endParaRPr lang="en-GB" dirty="0"/>
          </a:p>
        </p:txBody>
      </p:sp>
    </p:spTree>
    <p:extLst>
      <p:ext uri="{BB962C8B-B14F-4D97-AF65-F5344CB8AC3E}">
        <p14:creationId xmlns:p14="http://schemas.microsoft.com/office/powerpoint/2010/main" val="1208866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2F93E41-CF8A-4701-95E2-BDCC700680CB}" type="datetimeFigureOut">
              <a:rPr lang="en-GB" smtClean="0"/>
              <a:t>26/02/2024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89F1436-002D-4FD4-8677-12F730260144}" type="slidenum">
              <a:rPr lang="en-GB" smtClean="0"/>
              <a:t>‹#›</a:t>
            </a:fld>
            <a:endParaRPr lang="en-GB" dirty="0"/>
          </a:p>
        </p:txBody>
      </p:sp>
    </p:spTree>
    <p:extLst>
      <p:ext uri="{BB962C8B-B14F-4D97-AF65-F5344CB8AC3E}">
        <p14:creationId xmlns:p14="http://schemas.microsoft.com/office/powerpoint/2010/main" val="427652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2F93E41-CF8A-4701-95E2-BDCC700680CB}" type="datetimeFigureOut">
              <a:rPr lang="en-GB" smtClean="0"/>
              <a:t>26/02/2024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89F1436-002D-4FD4-8677-12F730260144}" type="slidenum">
              <a:rPr lang="en-GB" smtClean="0"/>
              <a:t>‹#›</a:t>
            </a:fld>
            <a:endParaRPr lang="en-GB" dirty="0"/>
          </a:p>
        </p:txBody>
      </p:sp>
    </p:spTree>
    <p:extLst>
      <p:ext uri="{BB962C8B-B14F-4D97-AF65-F5344CB8AC3E}">
        <p14:creationId xmlns:p14="http://schemas.microsoft.com/office/powerpoint/2010/main" val="2628524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2F93E41-CF8A-4701-95E2-BDCC700680CB}" type="datetimeFigureOut">
              <a:rPr lang="en-GB" smtClean="0"/>
              <a:t>26/02/2024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89F1436-002D-4FD4-8677-12F730260144}" type="slidenum">
              <a:rPr lang="en-GB" smtClean="0"/>
              <a:t>‹#›</a:t>
            </a:fld>
            <a:endParaRPr lang="en-GB" dirty="0"/>
          </a:p>
        </p:txBody>
      </p:sp>
    </p:spTree>
    <p:extLst>
      <p:ext uri="{BB962C8B-B14F-4D97-AF65-F5344CB8AC3E}">
        <p14:creationId xmlns:p14="http://schemas.microsoft.com/office/powerpoint/2010/main" val="3676733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2F93E41-CF8A-4701-95E2-BDCC700680CB}" type="datetimeFigureOut">
              <a:rPr lang="en-GB" smtClean="0"/>
              <a:t>26/02/2024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89F1436-002D-4FD4-8677-12F730260144}" type="slidenum">
              <a:rPr lang="en-GB" smtClean="0"/>
              <a:t>‹#›</a:t>
            </a:fld>
            <a:endParaRPr lang="en-GB" dirty="0"/>
          </a:p>
        </p:txBody>
      </p:sp>
    </p:spTree>
    <p:extLst>
      <p:ext uri="{BB962C8B-B14F-4D97-AF65-F5344CB8AC3E}">
        <p14:creationId xmlns:p14="http://schemas.microsoft.com/office/powerpoint/2010/main" val="1189585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2F93E41-CF8A-4701-95E2-BDCC700680CB}" type="datetimeFigureOut">
              <a:rPr lang="en-GB" smtClean="0"/>
              <a:t>26/02/2024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89F1436-002D-4FD4-8677-12F730260144}" type="slidenum">
              <a:rPr lang="en-GB" smtClean="0"/>
              <a:t>‹#›</a:t>
            </a:fld>
            <a:endParaRPr lang="en-GB" dirty="0"/>
          </a:p>
        </p:txBody>
      </p:sp>
    </p:spTree>
    <p:extLst>
      <p:ext uri="{BB962C8B-B14F-4D97-AF65-F5344CB8AC3E}">
        <p14:creationId xmlns:p14="http://schemas.microsoft.com/office/powerpoint/2010/main" val="507600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2F93E41-CF8A-4701-95E2-BDCC700680CB}" type="datetimeFigureOut">
              <a:rPr lang="en-GB" smtClean="0"/>
              <a:t>26/02/2024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89F1436-002D-4FD4-8677-12F730260144}" type="slidenum">
              <a:rPr lang="en-GB" smtClean="0"/>
              <a:t>‹#›</a:t>
            </a:fld>
            <a:endParaRPr lang="en-GB" dirty="0"/>
          </a:p>
        </p:txBody>
      </p:sp>
    </p:spTree>
    <p:extLst>
      <p:ext uri="{BB962C8B-B14F-4D97-AF65-F5344CB8AC3E}">
        <p14:creationId xmlns:p14="http://schemas.microsoft.com/office/powerpoint/2010/main" val="1852208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2F93E41-CF8A-4701-95E2-BDCC700680CB}" type="datetimeFigureOut">
              <a:rPr lang="en-GB" smtClean="0"/>
              <a:t>26/02/2024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89F1436-002D-4FD4-8677-12F730260144}" type="slidenum">
              <a:rPr lang="en-GB" smtClean="0"/>
              <a:t>‹#›</a:t>
            </a:fld>
            <a:endParaRPr lang="en-GB" dirty="0"/>
          </a:p>
        </p:txBody>
      </p:sp>
    </p:spTree>
    <p:extLst>
      <p:ext uri="{BB962C8B-B14F-4D97-AF65-F5344CB8AC3E}">
        <p14:creationId xmlns:p14="http://schemas.microsoft.com/office/powerpoint/2010/main" val="385782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F93E41-CF8A-4701-95E2-BDCC700680CB}" type="datetimeFigureOut">
              <a:rPr lang="en-GB" smtClean="0"/>
              <a:t>26/02/2024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89F1436-002D-4FD4-8677-12F730260144}" type="slidenum">
              <a:rPr lang="en-GB" smtClean="0"/>
              <a:t>‹#›</a:t>
            </a:fld>
            <a:endParaRPr lang="en-GB" dirty="0"/>
          </a:p>
        </p:txBody>
      </p:sp>
    </p:spTree>
    <p:extLst>
      <p:ext uri="{BB962C8B-B14F-4D97-AF65-F5344CB8AC3E}">
        <p14:creationId xmlns:p14="http://schemas.microsoft.com/office/powerpoint/2010/main" val="2037579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2F93E41-CF8A-4701-95E2-BDCC700680CB}" type="datetimeFigureOut">
              <a:rPr lang="en-GB" smtClean="0"/>
              <a:t>26/02/2024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89F1436-002D-4FD4-8677-12F730260144}" type="slidenum">
              <a:rPr lang="en-GB" smtClean="0"/>
              <a:t>‹#›</a:t>
            </a:fld>
            <a:endParaRPr lang="en-GB" dirty="0"/>
          </a:p>
        </p:txBody>
      </p:sp>
    </p:spTree>
    <p:extLst>
      <p:ext uri="{BB962C8B-B14F-4D97-AF65-F5344CB8AC3E}">
        <p14:creationId xmlns:p14="http://schemas.microsoft.com/office/powerpoint/2010/main" val="3907407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2F93E41-CF8A-4701-95E2-BDCC700680CB}" type="datetimeFigureOut">
              <a:rPr lang="en-GB" smtClean="0"/>
              <a:t>26/02/2024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89F1436-002D-4FD4-8677-12F730260144}" type="slidenum">
              <a:rPr lang="en-GB" smtClean="0"/>
              <a:t>‹#›</a:t>
            </a:fld>
            <a:endParaRPr lang="en-GB" dirty="0"/>
          </a:p>
        </p:txBody>
      </p:sp>
    </p:spTree>
    <p:extLst>
      <p:ext uri="{BB962C8B-B14F-4D97-AF65-F5344CB8AC3E}">
        <p14:creationId xmlns:p14="http://schemas.microsoft.com/office/powerpoint/2010/main" val="1287976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93E41-CF8A-4701-95E2-BDCC700680CB}" type="datetimeFigureOut">
              <a:rPr lang="en-GB" smtClean="0"/>
              <a:t>26/02/2024</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F1436-002D-4FD4-8677-12F730260144}" type="slidenum">
              <a:rPr lang="en-GB" smtClean="0"/>
              <a:t>‹#›</a:t>
            </a:fld>
            <a:endParaRPr lang="en-GB" dirty="0"/>
          </a:p>
        </p:txBody>
      </p:sp>
    </p:spTree>
    <p:extLst>
      <p:ext uri="{BB962C8B-B14F-4D97-AF65-F5344CB8AC3E}">
        <p14:creationId xmlns:p14="http://schemas.microsoft.com/office/powerpoint/2010/main" val="35231399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852245375"/>
              </p:ext>
            </p:extLst>
          </p:nvPr>
        </p:nvGraphicFramePr>
        <p:xfrm>
          <a:off x="264160" y="171026"/>
          <a:ext cx="11675293" cy="5973084"/>
        </p:xfrm>
        <a:graphic>
          <a:graphicData uri="http://schemas.openxmlformats.org/drawingml/2006/table">
            <a:tbl>
              <a:tblPr firstRow="1" bandRow="1">
                <a:tableStyleId>{5C22544A-7EE6-4342-B048-85BDC9FD1C3A}</a:tableStyleId>
              </a:tblPr>
              <a:tblGrid>
                <a:gridCol w="1667899">
                  <a:extLst>
                    <a:ext uri="{9D8B030D-6E8A-4147-A177-3AD203B41FA5}">
                      <a16:colId xmlns:a16="http://schemas.microsoft.com/office/drawing/2014/main" val="1583819035"/>
                    </a:ext>
                  </a:extLst>
                </a:gridCol>
                <a:gridCol w="1667899">
                  <a:extLst>
                    <a:ext uri="{9D8B030D-6E8A-4147-A177-3AD203B41FA5}">
                      <a16:colId xmlns:a16="http://schemas.microsoft.com/office/drawing/2014/main" val="3679751152"/>
                    </a:ext>
                  </a:extLst>
                </a:gridCol>
                <a:gridCol w="1667899">
                  <a:extLst>
                    <a:ext uri="{9D8B030D-6E8A-4147-A177-3AD203B41FA5}">
                      <a16:colId xmlns:a16="http://schemas.microsoft.com/office/drawing/2014/main" val="3260060986"/>
                    </a:ext>
                  </a:extLst>
                </a:gridCol>
                <a:gridCol w="1667899">
                  <a:extLst>
                    <a:ext uri="{9D8B030D-6E8A-4147-A177-3AD203B41FA5}">
                      <a16:colId xmlns:a16="http://schemas.microsoft.com/office/drawing/2014/main" val="2658546245"/>
                    </a:ext>
                  </a:extLst>
                </a:gridCol>
                <a:gridCol w="1667899">
                  <a:extLst>
                    <a:ext uri="{9D8B030D-6E8A-4147-A177-3AD203B41FA5}">
                      <a16:colId xmlns:a16="http://schemas.microsoft.com/office/drawing/2014/main" val="1946571666"/>
                    </a:ext>
                  </a:extLst>
                </a:gridCol>
                <a:gridCol w="1667899">
                  <a:extLst>
                    <a:ext uri="{9D8B030D-6E8A-4147-A177-3AD203B41FA5}">
                      <a16:colId xmlns:a16="http://schemas.microsoft.com/office/drawing/2014/main" val="4011740110"/>
                    </a:ext>
                  </a:extLst>
                </a:gridCol>
                <a:gridCol w="1667899">
                  <a:extLst>
                    <a:ext uri="{9D8B030D-6E8A-4147-A177-3AD203B41FA5}">
                      <a16:colId xmlns:a16="http://schemas.microsoft.com/office/drawing/2014/main" val="4216137992"/>
                    </a:ext>
                  </a:extLst>
                </a:gridCol>
              </a:tblGrid>
              <a:tr h="812468">
                <a:tc>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Autumn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Autumn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Spring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Spring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Summer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Summer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323401"/>
                  </a:ext>
                </a:extLst>
              </a:tr>
              <a:tr h="812468">
                <a:tc>
                  <a:txBody>
                    <a:bodyPr/>
                    <a:lstStyle/>
                    <a:p>
                      <a:r>
                        <a:rPr lang="en-GB" sz="1100" dirty="0" smtClean="0"/>
                        <a:t>Topics/</a:t>
                      </a:r>
                      <a:r>
                        <a:rPr lang="en-GB" sz="1100" baseline="0" dirty="0" smtClean="0"/>
                        <a:t> Theme</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All about</a:t>
                      </a:r>
                      <a:r>
                        <a:rPr lang="en-GB" sz="1100" baseline="0" dirty="0" smtClean="0">
                          <a:solidFill>
                            <a:schemeClr val="tx1"/>
                          </a:solidFill>
                        </a:rPr>
                        <a:t> me</a:t>
                      </a:r>
                    </a:p>
                    <a:p>
                      <a:r>
                        <a:rPr lang="en-GB" sz="1100" baseline="0" dirty="0" smtClean="0">
                          <a:solidFill>
                            <a:schemeClr val="tx1"/>
                          </a:solidFill>
                        </a:rPr>
                        <a:t>People who helps us</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Celebrations</a:t>
                      </a:r>
                    </a:p>
                    <a:p>
                      <a:r>
                        <a:rPr lang="en-GB" sz="1100" dirty="0" smtClean="0">
                          <a:solidFill>
                            <a:schemeClr val="tx1"/>
                          </a:solidFill>
                        </a:rPr>
                        <a:t>Countries/ The world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Once</a:t>
                      </a:r>
                      <a:r>
                        <a:rPr lang="en-GB" sz="1100" baseline="0" dirty="0" smtClean="0">
                          <a:solidFill>
                            <a:schemeClr val="tx1"/>
                          </a:solidFill>
                        </a:rPr>
                        <a:t> upon a time</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Nature/</a:t>
                      </a:r>
                      <a:r>
                        <a:rPr lang="en-GB" sz="1100" baseline="0" dirty="0" smtClean="0">
                          <a:solidFill>
                            <a:schemeClr val="tx1"/>
                          </a:solidFill>
                        </a:rPr>
                        <a:t> Growth</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Amazing animals</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Journeys</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2228296"/>
                  </a:ext>
                </a:extLst>
              </a:tr>
              <a:tr h="812468">
                <a:tc>
                  <a:txBody>
                    <a:bodyPr/>
                    <a:lstStyle/>
                    <a:p>
                      <a:r>
                        <a:rPr lang="en-GB" sz="1100" dirty="0" smtClean="0"/>
                        <a:t>Theme</a:t>
                      </a:r>
                      <a:r>
                        <a:rPr lang="en-GB" sz="1100" baseline="0" dirty="0" smtClean="0"/>
                        <a:t> stories</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t>What Makes me a Me By Ben </a:t>
                      </a:r>
                      <a:r>
                        <a:rPr lang="en-GB" sz="1100" dirty="0" err="1" smtClean="0"/>
                        <a:t>Faulkes</a:t>
                      </a:r>
                      <a:r>
                        <a:rPr lang="en-GB" sz="1100" dirty="0" smtClean="0"/>
                        <a:t> </a:t>
                      </a:r>
                    </a:p>
                    <a:p>
                      <a:r>
                        <a:rPr lang="en-GB" sz="1100" dirty="0" smtClean="0"/>
                        <a:t>Perfectly Norman By Tom Percival </a:t>
                      </a:r>
                    </a:p>
                    <a:p>
                      <a:r>
                        <a:rPr lang="en-GB" sz="1100" dirty="0" smtClean="0"/>
                        <a:t>All About Families By Usborne </a:t>
                      </a:r>
                    </a:p>
                    <a:p>
                      <a:r>
                        <a:rPr lang="en-GB" sz="1100" dirty="0" smtClean="0"/>
                        <a:t>Open Wide...What’s Inside? By Alex and Helen Rushworth </a:t>
                      </a:r>
                    </a:p>
                    <a:p>
                      <a:r>
                        <a:rPr lang="en-GB" sz="1100" dirty="0" smtClean="0"/>
                        <a:t>Superhero’s Like Me Dr </a:t>
                      </a:r>
                      <a:r>
                        <a:rPr lang="en-GB" sz="1100" dirty="0" err="1" smtClean="0"/>
                        <a:t>Ranj</a:t>
                      </a:r>
                      <a:r>
                        <a:rPr lang="en-GB" sz="1100" dirty="0" smtClean="0"/>
                        <a:t> </a:t>
                      </a:r>
                    </a:p>
                    <a:p>
                      <a:r>
                        <a:rPr lang="en-GB" sz="1100" dirty="0" smtClean="0"/>
                        <a:t>Emergency! By Margaret Mayo </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The Christmas story</a:t>
                      </a:r>
                    </a:p>
                    <a:p>
                      <a:r>
                        <a:rPr lang="en-GB" sz="1100" dirty="0" smtClean="0">
                          <a:solidFill>
                            <a:schemeClr val="tx1"/>
                          </a:solidFill>
                        </a:rPr>
                        <a:t>The night before Christmas</a:t>
                      </a:r>
                    </a:p>
                    <a:p>
                      <a:r>
                        <a:rPr lang="en-GB" sz="1100" dirty="0" err="1" smtClean="0"/>
                        <a:t>Binny’s</a:t>
                      </a:r>
                      <a:r>
                        <a:rPr lang="en-GB" sz="1100" dirty="0" smtClean="0"/>
                        <a:t> Diwali By Shweta Chopra and </a:t>
                      </a:r>
                      <a:r>
                        <a:rPr lang="en-GB" sz="1100" dirty="0" err="1" smtClean="0"/>
                        <a:t>Schuchi</a:t>
                      </a:r>
                      <a:r>
                        <a:rPr lang="en-GB" sz="1100" dirty="0" smtClean="0"/>
                        <a:t> Mehta</a:t>
                      </a:r>
                    </a:p>
                    <a:p>
                      <a:r>
                        <a:rPr lang="en-GB" sz="1100" dirty="0" smtClean="0"/>
                        <a:t>The Scarecrows Wedding By Julia Donaldson </a:t>
                      </a:r>
                    </a:p>
                    <a:p>
                      <a:r>
                        <a:rPr lang="en-GB" sz="1100" dirty="0" smtClean="0"/>
                        <a:t>One Snowy Night By Nick Butterworth</a:t>
                      </a:r>
                    </a:p>
                    <a:p>
                      <a:r>
                        <a:rPr lang="en-GB" sz="1100" dirty="0" smtClean="0"/>
                        <a:t>Babushka: A Christmas Tale By Dawn Casey</a:t>
                      </a:r>
                    </a:p>
                    <a:p>
                      <a:r>
                        <a:rPr lang="en-GB" sz="1100" dirty="0" smtClean="0"/>
                        <a:t>Bonfire Night Sparks in the Sky </a:t>
                      </a:r>
                      <a:r>
                        <a:rPr lang="en-GB" sz="1100" dirty="0" err="1" smtClean="0"/>
                        <a:t>Twinkl</a:t>
                      </a:r>
                      <a:r>
                        <a:rPr lang="en-GB" sz="1100" dirty="0" smtClean="0"/>
                        <a:t> e-book</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Little red riding hood</a:t>
                      </a:r>
                    </a:p>
                    <a:p>
                      <a:r>
                        <a:rPr lang="en-GB" sz="1100" dirty="0" smtClean="0">
                          <a:solidFill>
                            <a:schemeClr val="tx1"/>
                          </a:solidFill>
                        </a:rPr>
                        <a:t>The snow queen</a:t>
                      </a:r>
                    </a:p>
                    <a:p>
                      <a:r>
                        <a:rPr lang="en-GB" sz="1100" dirty="0" smtClean="0">
                          <a:solidFill>
                            <a:schemeClr val="tx1"/>
                          </a:solidFill>
                        </a:rPr>
                        <a:t>The knight,</a:t>
                      </a:r>
                      <a:r>
                        <a:rPr lang="en-GB" sz="1100" baseline="0" dirty="0" smtClean="0">
                          <a:solidFill>
                            <a:schemeClr val="tx1"/>
                          </a:solidFill>
                        </a:rPr>
                        <a:t> the princess and the magic rock</a:t>
                      </a:r>
                    </a:p>
                    <a:p>
                      <a:r>
                        <a:rPr lang="en-GB" sz="1100" dirty="0" smtClean="0"/>
                        <a:t>Mr Wolf’s Pancakes By Jan </a:t>
                      </a:r>
                      <a:r>
                        <a:rPr lang="en-GB" sz="1100" dirty="0" err="1" smtClean="0"/>
                        <a:t>Fearnley</a:t>
                      </a:r>
                      <a:endParaRPr lang="en-GB" sz="1100" dirty="0" smtClean="0"/>
                    </a:p>
                    <a:p>
                      <a:r>
                        <a:rPr lang="en-GB" sz="1100" dirty="0" smtClean="0"/>
                        <a:t>The Princess and the Pea By Rachel Isadora </a:t>
                      </a:r>
                    </a:p>
                    <a:p>
                      <a:r>
                        <a:rPr lang="en-GB" sz="1100" dirty="0" smtClean="0"/>
                        <a:t>The Three Billy Goats Gruff</a:t>
                      </a:r>
                    </a:p>
                    <a:p>
                      <a:r>
                        <a:rPr lang="en-GB" sz="1100" dirty="0" smtClean="0"/>
                        <a:t>Winnie and Wilbur at Chinese New Year By Valerie Thomas</a:t>
                      </a:r>
                    </a:p>
                    <a:p>
                      <a:r>
                        <a:rPr lang="en-GB" sz="1100" dirty="0" smtClean="0"/>
                        <a:t>Rapunzel (Once Upon a World)</a:t>
                      </a:r>
                      <a:endParaRPr lang="en-GB" sz="11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The street</a:t>
                      </a:r>
                      <a:r>
                        <a:rPr lang="en-GB" sz="1100" baseline="0" dirty="0" smtClean="0">
                          <a:solidFill>
                            <a:schemeClr val="tx1"/>
                          </a:solidFill>
                        </a:rPr>
                        <a:t> beneath my feet</a:t>
                      </a:r>
                    </a:p>
                    <a:p>
                      <a:r>
                        <a:rPr lang="en-GB" sz="1100" dirty="0" smtClean="0"/>
                        <a:t>Jack and The Beanstalk </a:t>
                      </a:r>
                    </a:p>
                    <a:p>
                      <a:r>
                        <a:rPr lang="en-GB" sz="1100" dirty="0" smtClean="0"/>
                        <a:t>Farmer Duck By Martin Waddell</a:t>
                      </a:r>
                    </a:p>
                    <a:p>
                      <a:r>
                        <a:rPr lang="en-GB" sz="1100" dirty="0" smtClean="0"/>
                        <a:t>Henny Penny By Paul </a:t>
                      </a:r>
                      <a:r>
                        <a:rPr lang="en-GB" sz="1100" dirty="0" err="1" smtClean="0"/>
                        <a:t>Galdone</a:t>
                      </a:r>
                      <a:endParaRPr lang="en-GB" sz="1100" dirty="0" smtClean="0"/>
                    </a:p>
                    <a:p>
                      <a:r>
                        <a:rPr lang="en-GB" sz="1100" b="0" baseline="0" dirty="0" smtClean="0">
                          <a:solidFill>
                            <a:schemeClr val="tx1"/>
                          </a:solidFill>
                        </a:rPr>
                        <a:t>The runaway tree</a:t>
                      </a:r>
                    </a:p>
                    <a:p>
                      <a:endParaRPr lang="en-GB" sz="1100" b="0" baseline="0" dirty="0" smtClean="0">
                        <a:solidFill>
                          <a:schemeClr val="tx1"/>
                        </a:solidFill>
                      </a:endParaRPr>
                    </a:p>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Dear Zoo</a:t>
                      </a:r>
                    </a:p>
                    <a:p>
                      <a:r>
                        <a:rPr lang="en-GB" sz="1100" dirty="0" smtClean="0">
                          <a:solidFill>
                            <a:schemeClr val="tx1"/>
                          </a:solidFill>
                        </a:rPr>
                        <a:t>Brown</a:t>
                      </a:r>
                      <a:r>
                        <a:rPr lang="en-GB" sz="1100" baseline="0" dirty="0" smtClean="0">
                          <a:solidFill>
                            <a:schemeClr val="tx1"/>
                          </a:solidFill>
                        </a:rPr>
                        <a:t> bear, brown bear</a:t>
                      </a:r>
                    </a:p>
                    <a:p>
                      <a:r>
                        <a:rPr lang="en-GB" sz="1100" dirty="0" err="1" smtClean="0"/>
                        <a:t>Superworm</a:t>
                      </a:r>
                      <a:r>
                        <a:rPr lang="en-GB" sz="1100" dirty="0" smtClean="0"/>
                        <a:t> By Julia Donaldson </a:t>
                      </a:r>
                    </a:p>
                    <a:p>
                      <a:r>
                        <a:rPr lang="en-GB" sz="1100" dirty="0" smtClean="0"/>
                        <a:t>Bird Builds a Nest By Martin Jenkins </a:t>
                      </a:r>
                    </a:p>
                    <a:p>
                      <a:r>
                        <a:rPr lang="en-GB" sz="1100" dirty="0" smtClean="0">
                          <a:solidFill>
                            <a:schemeClr val="tx1"/>
                          </a:solidFill>
                        </a:rPr>
                        <a:t>T</a:t>
                      </a:r>
                      <a:r>
                        <a:rPr lang="en-GB" sz="1100" dirty="0" smtClean="0"/>
                        <a:t>he Lion Who Wanted to Love By Giles </a:t>
                      </a:r>
                      <a:r>
                        <a:rPr lang="en-GB" sz="1100" dirty="0" err="1" smtClean="0"/>
                        <a:t>Andreae</a:t>
                      </a:r>
                      <a:endParaRPr lang="en-GB" sz="1100" dirty="0" smtClean="0"/>
                    </a:p>
                    <a:p>
                      <a:r>
                        <a:rPr lang="en-GB" sz="1100" dirty="0" smtClean="0"/>
                        <a:t>Hello Hello By Brendon </a:t>
                      </a:r>
                      <a:r>
                        <a:rPr lang="en-GB" sz="1100" dirty="0" err="1" smtClean="0"/>
                        <a:t>Wensel</a:t>
                      </a:r>
                      <a:endParaRPr lang="en-GB" sz="1100" dirty="0" smtClean="0"/>
                    </a:p>
                    <a:p>
                      <a:r>
                        <a:rPr lang="en-GB" sz="1100" dirty="0" smtClean="0"/>
                        <a:t>Sharing a Shell By Julia Donaldson </a:t>
                      </a:r>
                    </a:p>
                    <a:p>
                      <a:r>
                        <a:rPr lang="en-GB" sz="1100" dirty="0" smtClean="0"/>
                        <a:t>My Green Day By Melanie Walsh </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t>Lost and Found By Oliver Jeffers</a:t>
                      </a:r>
                    </a:p>
                    <a:p>
                      <a:r>
                        <a:rPr lang="en-GB" sz="1100" dirty="0" smtClean="0"/>
                        <a:t>The Runaway Train By Benedict </a:t>
                      </a:r>
                      <a:r>
                        <a:rPr lang="en-GB" sz="1100" dirty="0" err="1" smtClean="0"/>
                        <a:t>Blathwayt</a:t>
                      </a:r>
                      <a:endParaRPr lang="en-GB" sz="1100" dirty="0" smtClean="0"/>
                    </a:p>
                    <a:p>
                      <a:r>
                        <a:rPr lang="en-GB" sz="1100" dirty="0" smtClean="0"/>
                        <a:t>Super Submarines By Tom Mitton </a:t>
                      </a:r>
                    </a:p>
                    <a:p>
                      <a:r>
                        <a:rPr lang="en-GB" sz="1100" dirty="0" smtClean="0"/>
                        <a:t>Rocket Girl By </a:t>
                      </a:r>
                      <a:r>
                        <a:rPr lang="en-GB" sz="1100" dirty="0" err="1" smtClean="0"/>
                        <a:t>Didi</a:t>
                      </a:r>
                      <a:r>
                        <a:rPr lang="en-GB" sz="1100" dirty="0" smtClean="0"/>
                        <a:t> Dragon</a:t>
                      </a:r>
                    </a:p>
                    <a:p>
                      <a:r>
                        <a:rPr lang="en-GB" sz="1100" dirty="0" smtClean="0"/>
                        <a:t>The Journey By Aaron Becker</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54300158"/>
                  </a:ext>
                </a:extLst>
              </a:tr>
              <a:tr h="8124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smtClean="0"/>
                        <a:t>Talk</a:t>
                      </a:r>
                      <a:r>
                        <a:rPr lang="en-GB" sz="1100" baseline="0" dirty="0" smtClean="0"/>
                        <a:t> for Writing</a:t>
                      </a:r>
                      <a:endParaRPr lang="en-GB" sz="1100" dirty="0" smtClean="0"/>
                    </a:p>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We’re going</a:t>
                      </a:r>
                      <a:r>
                        <a:rPr lang="en-GB" sz="1100" baseline="0" dirty="0" smtClean="0">
                          <a:solidFill>
                            <a:schemeClr val="tx1"/>
                          </a:solidFill>
                        </a:rPr>
                        <a:t> on a bear hunt.</a:t>
                      </a:r>
                    </a:p>
                    <a:p>
                      <a:r>
                        <a:rPr lang="en-GB" sz="1100" baseline="0" dirty="0" smtClean="0">
                          <a:solidFill>
                            <a:schemeClr val="tx1"/>
                          </a:solidFill>
                        </a:rPr>
                        <a:t>The little red hen</a:t>
                      </a:r>
                    </a:p>
                    <a:p>
                      <a:r>
                        <a:rPr lang="en-GB" sz="1100" dirty="0" err="1" smtClean="0">
                          <a:solidFill>
                            <a:schemeClr val="tx1"/>
                          </a:solidFill>
                        </a:rPr>
                        <a:t>Handa’s</a:t>
                      </a:r>
                      <a:r>
                        <a:rPr lang="en-GB" sz="1100" dirty="0" smtClean="0">
                          <a:solidFill>
                            <a:schemeClr val="tx1"/>
                          </a:solidFill>
                        </a:rPr>
                        <a:t> surprise (Black history</a:t>
                      </a:r>
                      <a:r>
                        <a:rPr lang="en-GB" sz="1100" baseline="0" dirty="0" smtClean="0">
                          <a:solidFill>
                            <a:schemeClr val="tx1"/>
                          </a:solidFill>
                        </a:rPr>
                        <a:t> month)</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The stickman</a:t>
                      </a:r>
                    </a:p>
                    <a:p>
                      <a:r>
                        <a:rPr lang="en-GB" sz="1100" dirty="0" smtClean="0">
                          <a:solidFill>
                            <a:schemeClr val="tx1"/>
                          </a:solidFill>
                        </a:rPr>
                        <a:t>Walking through</a:t>
                      </a:r>
                      <a:r>
                        <a:rPr lang="en-GB" sz="1100" baseline="0" dirty="0" smtClean="0">
                          <a:solidFill>
                            <a:schemeClr val="tx1"/>
                          </a:solidFill>
                        </a:rPr>
                        <a:t> the jungle</a:t>
                      </a:r>
                    </a:p>
                    <a:p>
                      <a:r>
                        <a:rPr lang="en-GB" sz="1100" dirty="0" smtClean="0">
                          <a:solidFill>
                            <a:schemeClr val="tx1"/>
                          </a:solidFill>
                        </a:rPr>
                        <a:t>Room</a:t>
                      </a:r>
                      <a:r>
                        <a:rPr lang="en-GB" sz="1100" baseline="0" dirty="0" smtClean="0">
                          <a:solidFill>
                            <a:schemeClr val="tx1"/>
                          </a:solidFill>
                        </a:rPr>
                        <a:t> on the broom</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Three</a:t>
                      </a:r>
                      <a:r>
                        <a:rPr lang="en-GB" sz="1100" baseline="0" dirty="0" smtClean="0">
                          <a:solidFill>
                            <a:schemeClr val="tx1"/>
                          </a:solidFill>
                        </a:rPr>
                        <a:t> little pigs</a:t>
                      </a:r>
                    </a:p>
                    <a:p>
                      <a:r>
                        <a:rPr lang="en-GB" sz="1100" baseline="0" dirty="0" smtClean="0">
                          <a:solidFill>
                            <a:schemeClr val="tx1"/>
                          </a:solidFill>
                        </a:rPr>
                        <a:t>The gingerbread man</a:t>
                      </a:r>
                    </a:p>
                    <a:p>
                      <a:r>
                        <a:rPr lang="en-GB" sz="1100" dirty="0" smtClean="0">
                          <a:solidFill>
                            <a:schemeClr val="tx1"/>
                          </a:solidFill>
                        </a:rPr>
                        <a:t>Little red riding hood</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The giant</a:t>
                      </a:r>
                      <a:r>
                        <a:rPr lang="en-GB" sz="1100" baseline="0" dirty="0" smtClean="0">
                          <a:solidFill>
                            <a:schemeClr val="tx1"/>
                          </a:solidFill>
                        </a:rPr>
                        <a:t> turnip</a:t>
                      </a:r>
                    </a:p>
                    <a:p>
                      <a:r>
                        <a:rPr lang="en-GB" sz="1100" baseline="0" dirty="0" smtClean="0">
                          <a:solidFill>
                            <a:schemeClr val="tx1"/>
                          </a:solidFill>
                        </a:rPr>
                        <a:t>The little red hen</a:t>
                      </a:r>
                    </a:p>
                    <a:p>
                      <a:r>
                        <a:rPr lang="en-GB" sz="1100" baseline="0" dirty="0" smtClean="0">
                          <a:solidFill>
                            <a:schemeClr val="tx1"/>
                          </a:solidFill>
                        </a:rPr>
                        <a:t>Trees full of wonder</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The </a:t>
                      </a:r>
                      <a:r>
                        <a:rPr lang="en-GB" sz="1100" dirty="0" err="1" smtClean="0">
                          <a:solidFill>
                            <a:schemeClr val="tx1"/>
                          </a:solidFill>
                        </a:rPr>
                        <a:t>gruffalo</a:t>
                      </a:r>
                      <a:endParaRPr lang="en-GB" sz="11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smtClean="0">
                          <a:solidFill>
                            <a:schemeClr val="tx1"/>
                          </a:solidFill>
                        </a:rPr>
                        <a:t>Owl</a:t>
                      </a:r>
                      <a:r>
                        <a:rPr lang="en-GB" sz="1100" baseline="0" dirty="0" smtClean="0">
                          <a:solidFill>
                            <a:schemeClr val="tx1"/>
                          </a:solidFill>
                        </a:rPr>
                        <a:t> Babies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smtClean="0">
                          <a:solidFill>
                            <a:schemeClr val="tx1"/>
                          </a:solidFill>
                        </a:rPr>
                        <a:t>Where the wild things are</a:t>
                      </a:r>
                    </a:p>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Whatever next</a:t>
                      </a:r>
                    </a:p>
                    <a:p>
                      <a:r>
                        <a:rPr lang="en-GB" sz="1100" dirty="0" smtClean="0">
                          <a:solidFill>
                            <a:schemeClr val="tx1"/>
                          </a:solidFill>
                        </a:rPr>
                        <a:t>On my way home</a:t>
                      </a:r>
                    </a:p>
                    <a:p>
                      <a:r>
                        <a:rPr lang="en-GB" sz="1100" dirty="0" smtClean="0">
                          <a:solidFill>
                            <a:schemeClr val="tx1"/>
                          </a:solidFill>
                        </a:rPr>
                        <a:t>How to catch a star </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7837144"/>
                  </a:ext>
                </a:extLst>
              </a:tr>
              <a:tr h="812468">
                <a:tc>
                  <a:txBody>
                    <a:bodyPr/>
                    <a:lstStyle/>
                    <a:p>
                      <a:r>
                        <a:rPr lang="en-GB" sz="1100" dirty="0" smtClean="0">
                          <a:solidFill>
                            <a:schemeClr val="tx1"/>
                          </a:solidFill>
                        </a:rPr>
                        <a:t>Songs</a:t>
                      </a:r>
                    </a:p>
                    <a:p>
                      <a:r>
                        <a:rPr lang="en-GB" sz="1100" dirty="0" smtClean="0">
                          <a:solidFill>
                            <a:schemeClr val="tx1"/>
                          </a:solidFill>
                        </a:rPr>
                        <a:t>(themes)</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t>Head, Shoulders, Knees and Toes</a:t>
                      </a:r>
                    </a:p>
                    <a:p>
                      <a:r>
                        <a:rPr lang="en-GB" sz="1100" dirty="0" smtClean="0"/>
                        <a:t>Miss Polly had a Dolly</a:t>
                      </a:r>
                    </a:p>
                    <a:p>
                      <a:r>
                        <a:rPr lang="en-GB" sz="1100" dirty="0" smtClean="0"/>
                        <a:t>Jack</a:t>
                      </a:r>
                      <a:r>
                        <a:rPr lang="en-GB" sz="1100" baseline="0" dirty="0" smtClean="0"/>
                        <a:t> and Jill</a:t>
                      </a:r>
                      <a:endParaRPr lang="en-GB"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Down</a:t>
                      </a:r>
                      <a:r>
                        <a:rPr lang="en-GB" sz="1100" baseline="0" dirty="0" smtClean="0">
                          <a:solidFill>
                            <a:schemeClr val="tx1"/>
                          </a:solidFill>
                        </a:rPr>
                        <a:t> in the jungle</a:t>
                      </a:r>
                    </a:p>
                    <a:p>
                      <a:r>
                        <a:rPr lang="en-GB" sz="1100" baseline="0" dirty="0" smtClean="0">
                          <a:solidFill>
                            <a:schemeClr val="tx1"/>
                          </a:solidFill>
                        </a:rPr>
                        <a:t>Five little ducks</a:t>
                      </a:r>
                    </a:p>
                    <a:p>
                      <a:r>
                        <a:rPr lang="en-GB" sz="1100" baseline="0" dirty="0" smtClean="0">
                          <a:solidFill>
                            <a:schemeClr val="tx1"/>
                          </a:solidFill>
                        </a:rPr>
                        <a:t>Rudolph </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Pat-o-cake</a:t>
                      </a:r>
                    </a:p>
                    <a:p>
                      <a:r>
                        <a:rPr lang="en-GB" sz="1100" dirty="0" smtClean="0">
                          <a:solidFill>
                            <a:schemeClr val="tx1"/>
                          </a:solidFill>
                        </a:rPr>
                        <a:t>The grand old duke of York</a:t>
                      </a:r>
                    </a:p>
                    <a:p>
                      <a:r>
                        <a:rPr lang="en-GB" sz="1100" dirty="0" smtClean="0">
                          <a:solidFill>
                            <a:schemeClr val="tx1"/>
                          </a:solidFill>
                        </a:rPr>
                        <a:t>Humpty</a:t>
                      </a:r>
                      <a:r>
                        <a:rPr lang="en-GB" sz="1100" baseline="0" dirty="0" smtClean="0">
                          <a:solidFill>
                            <a:schemeClr val="tx1"/>
                          </a:solidFill>
                        </a:rPr>
                        <a:t> dumpty</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Old </a:t>
                      </a:r>
                      <a:r>
                        <a:rPr lang="en-GB" sz="1100" dirty="0" err="1" smtClean="0">
                          <a:solidFill>
                            <a:schemeClr val="tx1"/>
                          </a:solidFill>
                        </a:rPr>
                        <a:t>macdonald</a:t>
                      </a:r>
                      <a:r>
                        <a:rPr lang="en-GB" sz="1100" dirty="0" smtClean="0">
                          <a:solidFill>
                            <a:schemeClr val="tx1"/>
                          </a:solidFill>
                        </a:rPr>
                        <a:t> had a farm</a:t>
                      </a:r>
                    </a:p>
                    <a:p>
                      <a:r>
                        <a:rPr lang="en-GB" sz="1100" dirty="0" smtClean="0">
                          <a:solidFill>
                            <a:schemeClr val="tx1"/>
                          </a:solidFill>
                        </a:rPr>
                        <a:t>Mary had a little lamb</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Bingo</a:t>
                      </a:r>
                    </a:p>
                    <a:p>
                      <a:r>
                        <a:rPr lang="en-GB" sz="1100" dirty="0" smtClean="0">
                          <a:solidFill>
                            <a:schemeClr val="tx1"/>
                          </a:solidFill>
                        </a:rPr>
                        <a:t>A sailor went to</a:t>
                      </a:r>
                      <a:r>
                        <a:rPr lang="en-GB" sz="1100" baseline="0" dirty="0" smtClean="0">
                          <a:solidFill>
                            <a:schemeClr val="tx1"/>
                          </a:solidFill>
                        </a:rPr>
                        <a:t> sea</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Row</a:t>
                      </a:r>
                      <a:r>
                        <a:rPr lang="en-GB" sz="1100" baseline="0" dirty="0" smtClean="0">
                          <a:solidFill>
                            <a:schemeClr val="tx1"/>
                          </a:solidFill>
                        </a:rPr>
                        <a:t>, row, row your boat</a:t>
                      </a:r>
                    </a:p>
                    <a:p>
                      <a:r>
                        <a:rPr lang="en-GB" sz="1100" baseline="0" dirty="0" smtClean="0">
                          <a:solidFill>
                            <a:schemeClr val="tx1"/>
                          </a:solidFill>
                        </a:rPr>
                        <a:t>The wheels on the bus</a:t>
                      </a:r>
                    </a:p>
                    <a:p>
                      <a:r>
                        <a:rPr lang="en-GB" sz="1100" baseline="0" dirty="0" smtClean="0">
                          <a:solidFill>
                            <a:schemeClr val="tx1"/>
                          </a:solidFill>
                        </a:rPr>
                        <a:t>Zoom, zoom, zoom</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29102509"/>
                  </a:ext>
                </a:extLst>
              </a:tr>
            </a:tbl>
          </a:graphicData>
        </a:graphic>
      </p:graphicFrame>
    </p:spTree>
    <p:extLst>
      <p:ext uri="{BB962C8B-B14F-4D97-AF65-F5344CB8AC3E}">
        <p14:creationId xmlns:p14="http://schemas.microsoft.com/office/powerpoint/2010/main" val="2992591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632691985"/>
              </p:ext>
            </p:extLst>
          </p:nvPr>
        </p:nvGraphicFramePr>
        <p:xfrm>
          <a:off x="191589" y="64946"/>
          <a:ext cx="11710123" cy="6026988"/>
        </p:xfrm>
        <a:graphic>
          <a:graphicData uri="http://schemas.openxmlformats.org/drawingml/2006/table">
            <a:tbl>
              <a:tblPr firstRow="1" bandRow="1">
                <a:tableStyleId>{5C22544A-7EE6-4342-B048-85BDC9FD1C3A}</a:tableStyleId>
              </a:tblPr>
              <a:tblGrid>
                <a:gridCol w="957889">
                  <a:extLst>
                    <a:ext uri="{9D8B030D-6E8A-4147-A177-3AD203B41FA5}">
                      <a16:colId xmlns:a16="http://schemas.microsoft.com/office/drawing/2014/main" val="1583819035"/>
                    </a:ext>
                  </a:extLst>
                </a:gridCol>
                <a:gridCol w="1792039">
                  <a:extLst>
                    <a:ext uri="{9D8B030D-6E8A-4147-A177-3AD203B41FA5}">
                      <a16:colId xmlns:a16="http://schemas.microsoft.com/office/drawing/2014/main" val="2487205973"/>
                    </a:ext>
                  </a:extLst>
                </a:gridCol>
                <a:gridCol w="1792039">
                  <a:extLst>
                    <a:ext uri="{9D8B030D-6E8A-4147-A177-3AD203B41FA5}">
                      <a16:colId xmlns:a16="http://schemas.microsoft.com/office/drawing/2014/main" val="3872245767"/>
                    </a:ext>
                  </a:extLst>
                </a:gridCol>
                <a:gridCol w="1792039">
                  <a:extLst>
                    <a:ext uri="{9D8B030D-6E8A-4147-A177-3AD203B41FA5}">
                      <a16:colId xmlns:a16="http://schemas.microsoft.com/office/drawing/2014/main" val="2543280911"/>
                    </a:ext>
                  </a:extLst>
                </a:gridCol>
                <a:gridCol w="1792039">
                  <a:extLst>
                    <a:ext uri="{9D8B030D-6E8A-4147-A177-3AD203B41FA5}">
                      <a16:colId xmlns:a16="http://schemas.microsoft.com/office/drawing/2014/main" val="4049922613"/>
                    </a:ext>
                  </a:extLst>
                </a:gridCol>
                <a:gridCol w="1792039">
                  <a:extLst>
                    <a:ext uri="{9D8B030D-6E8A-4147-A177-3AD203B41FA5}">
                      <a16:colId xmlns:a16="http://schemas.microsoft.com/office/drawing/2014/main" val="4011740110"/>
                    </a:ext>
                  </a:extLst>
                </a:gridCol>
                <a:gridCol w="1792039">
                  <a:extLst>
                    <a:ext uri="{9D8B030D-6E8A-4147-A177-3AD203B41FA5}">
                      <a16:colId xmlns:a16="http://schemas.microsoft.com/office/drawing/2014/main" val="4216137992"/>
                    </a:ext>
                  </a:extLst>
                </a:gridCol>
              </a:tblGrid>
              <a:tr h="343699">
                <a:tc>
                  <a:txBody>
                    <a:bodyPr/>
                    <a:lstStyle/>
                    <a:p>
                      <a:r>
                        <a:rPr lang="en-GB" sz="1100" dirty="0" smtClean="0">
                          <a:solidFill>
                            <a:schemeClr val="tx1"/>
                          </a:solidFill>
                        </a:rPr>
                        <a:t>Understanding the world</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Autumn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Autumn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Spring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Spring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Summer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Summer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323401"/>
                  </a:ext>
                </a:extLst>
              </a:tr>
              <a:tr h="1233272">
                <a:tc gridSpan="7">
                  <a:txBody>
                    <a:bodyPr/>
                    <a:lstStyle/>
                    <a:p>
                      <a:r>
                        <a:rPr lang="en-GB" sz="1100" b="1" dirty="0" smtClean="0"/>
                        <a:t>UTW</a:t>
                      </a:r>
                    </a:p>
                    <a:p>
                      <a:r>
                        <a:rPr lang="en-GB" sz="1100" dirty="0" smtClean="0"/>
                        <a:t>Understanding the world involves guiding children to make sense of their physical world and their community. The frequency and range of children’s personal experiences increases their knowledge and sense of the world around them – from visiting parks, libraries and museums to meeting important members of society such as police officers, nurses and firefighters. In addition, listening to a broad selection of stories, non-fiction, rhymes and poems will foster their understanding of our culturally, socially, technologically and ecologically diverse world. As well as building important knowledge, this extends their familiarity with words that support understanding across domains. Enriching and widening children’s vocabulary will support later reading comprehension. </a:t>
                      </a:r>
                      <a:endParaRPr lang="en-GB" sz="1100" b="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1683994"/>
                  </a:ext>
                </a:extLst>
              </a:tr>
              <a:tr h="4366996">
                <a:tc>
                  <a:txBody>
                    <a:bodyPr/>
                    <a:lstStyle/>
                    <a:p>
                      <a:r>
                        <a:rPr lang="en-GB" sz="1100" dirty="0" smtClean="0">
                          <a:solidFill>
                            <a:schemeClr val="tx1"/>
                          </a:solidFill>
                        </a:rPr>
                        <a:t>Geography</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Navigating around our classroom and outdoor areas. Create treasure hunts to find places/ objects within our learning environment. Follow / create simple maps. Look at Aerial Photos. </a:t>
                      </a:r>
                    </a:p>
                    <a:p>
                      <a:r>
                        <a:rPr lang="en-GB" sz="900" dirty="0" smtClean="0"/>
                        <a:t>Know about seasonal change Autumn – signs, stories. Explore this through Forest School. Collect natural objects to sort. Make observations verbally, taking photos etc. </a:t>
                      </a:r>
                    </a:p>
                    <a:p>
                      <a:r>
                        <a:rPr lang="en-GB" sz="900" dirty="0" smtClean="0"/>
                        <a:t>Talk about what they do with their family and places they have been with their family. Can they draw similarities and make comparisons between other families? </a:t>
                      </a:r>
                    </a:p>
                    <a:p>
                      <a:r>
                        <a:rPr lang="en-GB" sz="900" dirty="0" smtClean="0"/>
                        <a:t>Visiting Forest School to investigate the environment, compare to our classroom environment. </a:t>
                      </a:r>
                    </a:p>
                    <a:p>
                      <a:r>
                        <a:rPr lang="en-GB" sz="900" dirty="0" smtClean="0"/>
                        <a:t>Encourage them to comment on what their home is like. Show photos of the children’s homes and encourage them to draw comparisons. </a:t>
                      </a:r>
                      <a:endParaRPr lang="en-GB" sz="900" dirty="0"/>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Use the Jolly Postman / Jolly Christmas Postman to draw information from a map and begin to understand why maps are so important to postmen. </a:t>
                      </a:r>
                    </a:p>
                    <a:p>
                      <a:r>
                        <a:rPr lang="en-GB" sz="900" dirty="0" smtClean="0"/>
                        <a:t>Create their own story maps to show the journey of the postman. </a:t>
                      </a:r>
                    </a:p>
                    <a:p>
                      <a:r>
                        <a:rPr lang="en-GB" sz="900" dirty="0" smtClean="0"/>
                        <a:t>Road safety – link to police visit – as follow up go on a walk around the school, crossing roads, following a map –create a Emotional mapping – what do I like and not like – take photos - take photos and plot photos to create own maps. </a:t>
                      </a:r>
                    </a:p>
                    <a:p>
                      <a:r>
                        <a:rPr lang="en-GB" sz="900" dirty="0" smtClean="0"/>
                        <a:t>Nocturnal animals. Making sense of different environments and habitats. Look at them in the school grounds. </a:t>
                      </a:r>
                    </a:p>
                    <a:p>
                      <a:r>
                        <a:rPr lang="en-GB" sz="900" dirty="0" smtClean="0"/>
                        <a:t>After close observation, draw pictures of the natural world, including animals and plants linked to seasonal change – Autumn. </a:t>
                      </a:r>
                      <a:endParaRPr lang="en-GB" sz="900" dirty="0"/>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Use images, video clips, shared texts and other resources to bring the wider world into the classroom. </a:t>
                      </a:r>
                    </a:p>
                    <a:p>
                      <a:r>
                        <a:rPr lang="en-GB" sz="900" dirty="0" smtClean="0"/>
                        <a:t>Know about seasonal change - Winter – stories, signs. Explore this through Forest School. Collect natural objects to sort. Make observations verbally, taking photos etc. </a:t>
                      </a:r>
                    </a:p>
                    <a:p>
                      <a:r>
                        <a:rPr lang="en-GB" sz="900" dirty="0" smtClean="0"/>
                        <a:t>ring the outside in if we get any snow or frost – go out and explore and also bring in watch it melt and explore/describe it. Freezing / melting experiments. </a:t>
                      </a:r>
                    </a:p>
                    <a:p>
                      <a:r>
                        <a:rPr lang="en-GB" sz="900" dirty="0" smtClean="0"/>
                        <a:t>Know about the North and South Pole as a contrasting climate – what is the landscape like there – what lives there – animal focus? How? Discuss weather. Google Earth – how can we identify cold places – what colour might they be – why? Link to climate / weather. Aerial Photos. </a:t>
                      </a:r>
                    </a:p>
                    <a:p>
                      <a:r>
                        <a:rPr lang="en-GB" sz="900" dirty="0" smtClean="0"/>
                        <a:t>Encourage discussion, describing and commenting on things they have seen whilst outside, including plants and animals.</a:t>
                      </a:r>
                      <a:endParaRPr lang="en-GB" sz="900" dirty="0"/>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Change in living things – Changes in the leaves, weather, seasons. Life cycles – chicks / butterflies / frogs – link to habitats – Forest School. </a:t>
                      </a:r>
                    </a:p>
                    <a:p>
                      <a:r>
                        <a:rPr lang="en-GB" sz="900" dirty="0" smtClean="0"/>
                        <a:t>Know about seasonal change - Spring – stories, signs. Explore this through Forest School. Collect natural objects to sort. Make observations verbally, taking photos etc. Provide opportunities for children to note and record the weather. </a:t>
                      </a:r>
                    </a:p>
                    <a:p>
                      <a:r>
                        <a:rPr lang="en-GB" sz="900" dirty="0" smtClean="0"/>
                        <a:t>Draw children’s attention to the immediate environment, introducing and modelling new vocabulary where appropriate. </a:t>
                      </a:r>
                    </a:p>
                    <a:p>
                      <a:r>
                        <a:rPr lang="en-GB" sz="900" dirty="0" smtClean="0"/>
                        <a:t>Look for children incorporating their understanding of the seasons and weather in their play.</a:t>
                      </a:r>
                    </a:p>
                    <a:p>
                      <a:r>
                        <a:rPr lang="en-GB" sz="900" dirty="0" smtClean="0"/>
                        <a:t>Plant plants and look at habitats in the natural world, baby animals and how they live and grow in nature. </a:t>
                      </a:r>
                      <a:endParaRPr lang="en-GB" sz="900" dirty="0"/>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Use </a:t>
                      </a:r>
                      <a:r>
                        <a:rPr lang="en-GB" sz="900" dirty="0" err="1" smtClean="0"/>
                        <a:t>Handa’s</a:t>
                      </a:r>
                      <a:r>
                        <a:rPr lang="en-GB" sz="900" dirty="0" smtClean="0"/>
                        <a:t> Surprise to explore a hot country - Africa. Identify on Google Earth / look at Aerial photos - Discuss the contrasting climate, the weather / landscape – animal focus – plot on world map display. </a:t>
                      </a:r>
                    </a:p>
                    <a:p>
                      <a:r>
                        <a:rPr lang="en-GB" sz="900" dirty="0" smtClean="0"/>
                        <a:t>Look at the similarities / differences in this country and Africa. Encourage the children to make simple comparisons. Can children make comments on the weather, culture, clothing, housing. </a:t>
                      </a:r>
                    </a:p>
                    <a:p>
                      <a:r>
                        <a:rPr lang="en-GB" sz="900" dirty="0" smtClean="0"/>
                        <a:t>Trip to </a:t>
                      </a:r>
                      <a:r>
                        <a:rPr lang="en-GB" sz="900" dirty="0" err="1" smtClean="0"/>
                        <a:t>Knowsley</a:t>
                      </a:r>
                      <a:r>
                        <a:rPr lang="en-GB" sz="900" dirty="0" smtClean="0"/>
                        <a:t> Safari Park - discuss what we will see on our journey – map work and features. </a:t>
                      </a:r>
                    </a:p>
                    <a:p>
                      <a:r>
                        <a:rPr lang="en-GB" sz="900" dirty="0" smtClean="0"/>
                        <a:t>Use bee-bots on simple maps. Encourage the children to use navigational language. </a:t>
                      </a:r>
                    </a:p>
                    <a:p>
                      <a:r>
                        <a:rPr lang="en-GB" sz="900" dirty="0" smtClean="0"/>
                        <a:t>Environments – Features of local environment Maps of local area Comparing places on Google Earth – how are they similar/different? </a:t>
                      </a:r>
                    </a:p>
                    <a:p>
                      <a:r>
                        <a:rPr lang="en-GB" sz="900" dirty="0" smtClean="0"/>
                        <a:t>Can children differentiate between land and water? </a:t>
                      </a:r>
                      <a:endParaRPr lang="en-GB" sz="900" dirty="0"/>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Materials: Floating / Sinking – boat building Metallic / non-metallic objects. Experiment. </a:t>
                      </a:r>
                    </a:p>
                    <a:p>
                      <a:r>
                        <a:rPr lang="en-GB" sz="900" dirty="0" smtClean="0"/>
                        <a:t>Share non-fiction texts that offer an insight into contrasting environments. </a:t>
                      </a:r>
                    </a:p>
                    <a:p>
                      <a:r>
                        <a:rPr lang="en-GB" sz="900" dirty="0" smtClean="0"/>
                        <a:t>Listen to how children communicate their understanding of their own environment and contrasting environments through conversation and in play.</a:t>
                      </a:r>
                    </a:p>
                    <a:p>
                      <a:r>
                        <a:rPr lang="en-GB" sz="900" dirty="0" smtClean="0"/>
                        <a:t>Look at the environment of under the sea. Children share their experiences – visit Blue Planet Aquarium. Different waters i.e. cold seas, pacific ocean - what lives there – animal focus? </a:t>
                      </a:r>
                    </a:p>
                    <a:p>
                      <a:r>
                        <a:rPr lang="en-GB" sz="900" dirty="0" smtClean="0"/>
                        <a:t>Introduce the children to recycling and how it can take care of our world. Look at what rubbish can do to our environment and animals – focus on sea pollution. Create opportunities to discuss how we care for the natural world around us. </a:t>
                      </a:r>
                      <a:endParaRPr lang="en-GB" sz="900" dirty="0"/>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7151359"/>
                  </a:ext>
                </a:extLst>
              </a:tr>
            </a:tbl>
          </a:graphicData>
        </a:graphic>
      </p:graphicFrame>
    </p:spTree>
    <p:extLst>
      <p:ext uri="{BB962C8B-B14F-4D97-AF65-F5344CB8AC3E}">
        <p14:creationId xmlns:p14="http://schemas.microsoft.com/office/powerpoint/2010/main" val="2349343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32123322"/>
              </p:ext>
            </p:extLst>
          </p:nvPr>
        </p:nvGraphicFramePr>
        <p:xfrm>
          <a:off x="191589" y="64946"/>
          <a:ext cx="11710123" cy="6000221"/>
        </p:xfrm>
        <a:graphic>
          <a:graphicData uri="http://schemas.openxmlformats.org/drawingml/2006/table">
            <a:tbl>
              <a:tblPr firstRow="1" bandRow="1">
                <a:tableStyleId>{5C22544A-7EE6-4342-B048-85BDC9FD1C3A}</a:tableStyleId>
              </a:tblPr>
              <a:tblGrid>
                <a:gridCol w="957889">
                  <a:extLst>
                    <a:ext uri="{9D8B030D-6E8A-4147-A177-3AD203B41FA5}">
                      <a16:colId xmlns:a16="http://schemas.microsoft.com/office/drawing/2014/main" val="1583819035"/>
                    </a:ext>
                  </a:extLst>
                </a:gridCol>
                <a:gridCol w="1792039">
                  <a:extLst>
                    <a:ext uri="{9D8B030D-6E8A-4147-A177-3AD203B41FA5}">
                      <a16:colId xmlns:a16="http://schemas.microsoft.com/office/drawing/2014/main" val="2487205973"/>
                    </a:ext>
                  </a:extLst>
                </a:gridCol>
                <a:gridCol w="1792039">
                  <a:extLst>
                    <a:ext uri="{9D8B030D-6E8A-4147-A177-3AD203B41FA5}">
                      <a16:colId xmlns:a16="http://schemas.microsoft.com/office/drawing/2014/main" val="3872245767"/>
                    </a:ext>
                  </a:extLst>
                </a:gridCol>
                <a:gridCol w="1792039">
                  <a:extLst>
                    <a:ext uri="{9D8B030D-6E8A-4147-A177-3AD203B41FA5}">
                      <a16:colId xmlns:a16="http://schemas.microsoft.com/office/drawing/2014/main" val="2543280911"/>
                    </a:ext>
                  </a:extLst>
                </a:gridCol>
                <a:gridCol w="1792039">
                  <a:extLst>
                    <a:ext uri="{9D8B030D-6E8A-4147-A177-3AD203B41FA5}">
                      <a16:colId xmlns:a16="http://schemas.microsoft.com/office/drawing/2014/main" val="4049922613"/>
                    </a:ext>
                  </a:extLst>
                </a:gridCol>
                <a:gridCol w="1792039">
                  <a:extLst>
                    <a:ext uri="{9D8B030D-6E8A-4147-A177-3AD203B41FA5}">
                      <a16:colId xmlns:a16="http://schemas.microsoft.com/office/drawing/2014/main" val="4011740110"/>
                    </a:ext>
                  </a:extLst>
                </a:gridCol>
                <a:gridCol w="1792039">
                  <a:extLst>
                    <a:ext uri="{9D8B030D-6E8A-4147-A177-3AD203B41FA5}">
                      <a16:colId xmlns:a16="http://schemas.microsoft.com/office/drawing/2014/main" val="4216137992"/>
                    </a:ext>
                  </a:extLst>
                </a:gridCol>
              </a:tblGrid>
              <a:tr h="343699">
                <a:tc>
                  <a:txBody>
                    <a:bodyPr/>
                    <a:lstStyle/>
                    <a:p>
                      <a:r>
                        <a:rPr lang="en-GB" sz="1100" dirty="0" smtClean="0">
                          <a:solidFill>
                            <a:schemeClr val="tx1"/>
                          </a:solidFill>
                        </a:rPr>
                        <a:t>Expressive arts and</a:t>
                      </a:r>
                      <a:r>
                        <a:rPr lang="en-GB" sz="1100" baseline="0" dirty="0" smtClean="0">
                          <a:solidFill>
                            <a:schemeClr val="tx1"/>
                          </a:solidFill>
                        </a:rPr>
                        <a:t> design</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Autumn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Autumn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Spring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Spring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Summer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Summer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323401"/>
                  </a:ext>
                </a:extLst>
              </a:tr>
              <a:tr h="1038865">
                <a:tc gridSpan="7">
                  <a:txBody>
                    <a:bodyPr/>
                    <a:lstStyle/>
                    <a:p>
                      <a:r>
                        <a:rPr lang="en-GB" sz="1100" b="1" dirty="0" smtClean="0"/>
                        <a:t>EAD</a:t>
                      </a:r>
                    </a:p>
                    <a:p>
                      <a:r>
                        <a:rPr lang="en-GB" sz="1100" dirty="0" smtClean="0"/>
                        <a:t>The development of children’s artistic and cultural awareness supports their imagination and creativity. It is important that children have regular opportunities to engage with the arts, enabling them to explore and play with a wide range of media and materials. The quality and variety of what children see, hear and participate in is crucial for developing their understanding, self-expression, vocabulary and ability to communicate through the arts. The frequency, repetition and depth of their experiences are fundamental to their progress in interpreting and appreciating what they hear, respond to and observe.</a:t>
                      </a:r>
                      <a:endParaRPr lang="en-GB" sz="1100" b="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1683994"/>
                  </a:ext>
                </a:extLst>
              </a:tr>
              <a:tr h="4366996">
                <a:tc>
                  <a:txBody>
                    <a:bodyPr/>
                    <a:lstStyle/>
                    <a:p>
                      <a:r>
                        <a:rPr lang="en-GB" sz="1100" dirty="0" smtClean="0">
                          <a:solidFill>
                            <a:schemeClr val="tx1"/>
                          </a:solidFill>
                        </a:rPr>
                        <a:t>Creating</a:t>
                      </a:r>
                      <a:r>
                        <a:rPr lang="en-GB" sz="1100" baseline="0" dirty="0" smtClean="0">
                          <a:solidFill>
                            <a:schemeClr val="tx1"/>
                          </a:solidFill>
                        </a:rPr>
                        <a:t> with materials</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Beginning to mix colours, join in with role play games and use resources available for props; build models using construction equipment. </a:t>
                      </a:r>
                    </a:p>
                    <a:p>
                      <a:endParaRPr lang="en-GB" sz="900" dirty="0" smtClean="0"/>
                    </a:p>
                    <a:p>
                      <a:r>
                        <a:rPr lang="en-GB" sz="900" dirty="0" smtClean="0"/>
                        <a:t>Self-portraits, junk modelling, take pictures of children’s creations and record them explaining what they did. </a:t>
                      </a:r>
                    </a:p>
                    <a:p>
                      <a:endParaRPr lang="en-GB" sz="900" dirty="0" smtClean="0"/>
                    </a:p>
                    <a:p>
                      <a:r>
                        <a:rPr lang="en-GB" sz="900" dirty="0" smtClean="0"/>
                        <a:t>Paint family portraits – display in home role-play area. </a:t>
                      </a:r>
                    </a:p>
                    <a:p>
                      <a:endParaRPr lang="en-GB" sz="900" dirty="0" smtClean="0"/>
                    </a:p>
                    <a:p>
                      <a:r>
                        <a:rPr lang="en-GB" sz="900" dirty="0" smtClean="0"/>
                        <a:t>Provide opportunities to work together to develop and realise creative ideas. </a:t>
                      </a:r>
                    </a:p>
                    <a:p>
                      <a:endParaRPr lang="en-GB" sz="900" dirty="0" smtClean="0"/>
                    </a:p>
                    <a:p>
                      <a:r>
                        <a:rPr lang="en-GB" sz="900" dirty="0" smtClean="0"/>
                        <a:t>Home Corner Role-Play - HOUSE</a:t>
                      </a:r>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Collage owls Celebration artwork - firework pictures / large scale firework art, Christmas decorations, Christmas cards, Diva lamps Colour Mixing – large scale </a:t>
                      </a:r>
                    </a:p>
                    <a:p>
                      <a:endParaRPr lang="en-GB" sz="900" dirty="0" smtClean="0"/>
                    </a:p>
                    <a:p>
                      <a:r>
                        <a:rPr lang="en-GB" sz="900" dirty="0" smtClean="0"/>
                        <a:t>The use of story maps, props, puppets &amp; story bags will encourage children to retell, invent and adapt stories. </a:t>
                      </a:r>
                    </a:p>
                    <a:p>
                      <a:endParaRPr lang="en-GB" sz="900" dirty="0" smtClean="0"/>
                    </a:p>
                    <a:p>
                      <a:r>
                        <a:rPr lang="en-GB" sz="900" dirty="0" smtClean="0"/>
                        <a:t>Shadow Puppets Home Corner Pop Up </a:t>
                      </a:r>
                    </a:p>
                    <a:p>
                      <a:endParaRPr lang="en-GB" sz="900" dirty="0" smtClean="0"/>
                    </a:p>
                    <a:p>
                      <a:r>
                        <a:rPr lang="en-GB" sz="900" dirty="0" smtClean="0"/>
                        <a:t>Role Play fire station then Santa’s Workshop </a:t>
                      </a:r>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Children will be encouraged to select the tools and techniques they need to assemble materials that they are using </a:t>
                      </a:r>
                      <a:r>
                        <a:rPr lang="en-GB" sz="900" dirty="0" err="1" smtClean="0"/>
                        <a:t>e.g</a:t>
                      </a:r>
                      <a:r>
                        <a:rPr lang="en-GB" sz="900" dirty="0" smtClean="0"/>
                        <a:t> creating penguins. </a:t>
                      </a:r>
                    </a:p>
                    <a:p>
                      <a:endParaRPr lang="en-GB" sz="900" dirty="0" smtClean="0"/>
                    </a:p>
                    <a:p>
                      <a:r>
                        <a:rPr lang="en-GB" sz="900" dirty="0" smtClean="0"/>
                        <a:t>Making lanterns, Chinese writing, puppet making </a:t>
                      </a:r>
                    </a:p>
                    <a:p>
                      <a:endParaRPr lang="en-GB" sz="900" dirty="0" smtClean="0"/>
                    </a:p>
                    <a:p>
                      <a:r>
                        <a:rPr lang="en-GB" sz="900" dirty="0" smtClean="0"/>
                        <a:t>Teach children different techniques for joining materials, such as how to use adhesive tape and different sorts of glue. </a:t>
                      </a:r>
                    </a:p>
                    <a:p>
                      <a:endParaRPr lang="en-GB" sz="900" dirty="0" smtClean="0"/>
                    </a:p>
                    <a:p>
                      <a:r>
                        <a:rPr lang="en-GB" sz="900" dirty="0" smtClean="0"/>
                        <a:t>Home Corner Pop Up Antarctica Explorers Role Play Provide a wide range of props for play which encourage imagination. </a:t>
                      </a:r>
                      <a:endParaRPr lang="en-GB" sz="900" dirty="0"/>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Use different textures and materials to make houses for the three little pigs and bridges for the Three Billy Goats Make different textures; make patterns using different colours</a:t>
                      </a:r>
                    </a:p>
                    <a:p>
                      <a:endParaRPr lang="en-GB" sz="900" dirty="0" smtClean="0"/>
                    </a:p>
                    <a:p>
                      <a:r>
                        <a:rPr lang="en-GB" sz="900" dirty="0" smtClean="0"/>
                        <a:t>Children will explore ways to protect the growing of plants by designing scarecrows. </a:t>
                      </a:r>
                    </a:p>
                    <a:p>
                      <a:endParaRPr lang="en-GB" sz="900" dirty="0" smtClean="0"/>
                    </a:p>
                    <a:p>
                      <a:r>
                        <a:rPr lang="en-GB" sz="900" dirty="0" smtClean="0"/>
                        <a:t>Symmetrical butterflies. Pastel drawings, printing, patterns on Easter eggs, Life cycles, Flowers-Sun flowers </a:t>
                      </a:r>
                    </a:p>
                    <a:p>
                      <a:endParaRPr lang="en-GB" sz="900" dirty="0" smtClean="0"/>
                    </a:p>
                    <a:p>
                      <a:r>
                        <a:rPr lang="en-GB" sz="900" dirty="0" smtClean="0"/>
                        <a:t>Mother’s Day crafts Easter crafts Pop Up Science Lab role play</a:t>
                      </a:r>
                      <a:endParaRPr lang="en-GB" sz="900" dirty="0"/>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Junk modelling, houses, bridges boats and transport. </a:t>
                      </a:r>
                    </a:p>
                    <a:p>
                      <a:endParaRPr lang="en-GB" sz="900" dirty="0" smtClean="0"/>
                    </a:p>
                    <a:p>
                      <a:r>
                        <a:rPr lang="en-GB" sz="900" dirty="0" smtClean="0"/>
                        <a:t>Exploration of other countries – dressing up in different costumes. Retelling familiar stories </a:t>
                      </a:r>
                    </a:p>
                    <a:p>
                      <a:endParaRPr lang="en-GB" sz="900" dirty="0" smtClean="0"/>
                    </a:p>
                    <a:p>
                      <a:r>
                        <a:rPr lang="en-GB" sz="900" dirty="0" smtClean="0"/>
                        <a:t>Creating different animal pictures looking at print and pattern to create pictures </a:t>
                      </a:r>
                    </a:p>
                    <a:p>
                      <a:endParaRPr lang="en-GB" sz="900" dirty="0" smtClean="0"/>
                    </a:p>
                    <a:p>
                      <a:r>
                        <a:rPr lang="en-GB" sz="900" dirty="0" smtClean="0"/>
                        <a:t>Provide children with a range of materials for children to construct with. </a:t>
                      </a:r>
                    </a:p>
                    <a:p>
                      <a:endParaRPr lang="en-GB" sz="900" dirty="0" smtClean="0"/>
                    </a:p>
                    <a:p>
                      <a:r>
                        <a:rPr lang="en-GB" sz="900" dirty="0" smtClean="0"/>
                        <a:t>Home Corner - habitats</a:t>
                      </a:r>
                      <a:endParaRPr lang="en-GB" sz="900" dirty="0"/>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Sand pictures / Rainbow fish collages </a:t>
                      </a:r>
                    </a:p>
                    <a:p>
                      <a:endParaRPr lang="en-GB" sz="900" dirty="0" smtClean="0"/>
                    </a:p>
                    <a:p>
                      <a:r>
                        <a:rPr lang="en-GB" sz="900" dirty="0" smtClean="0"/>
                        <a:t>Paper plate jellyfish Puppet shows: Provide a wide range of props for play which encourage imagination.</a:t>
                      </a:r>
                    </a:p>
                    <a:p>
                      <a:endParaRPr lang="en-GB" sz="900" dirty="0" smtClean="0"/>
                    </a:p>
                    <a:p>
                      <a:r>
                        <a:rPr lang="en-GB" sz="900" dirty="0" smtClean="0"/>
                        <a:t>Colour mixing – underwater pictures. </a:t>
                      </a:r>
                    </a:p>
                    <a:p>
                      <a:endParaRPr lang="en-GB" sz="900" dirty="0" smtClean="0"/>
                    </a:p>
                    <a:p>
                      <a:r>
                        <a:rPr lang="en-GB" sz="900" dirty="0" smtClean="0"/>
                        <a:t>Father’s Day Crafts </a:t>
                      </a:r>
                    </a:p>
                    <a:p>
                      <a:endParaRPr lang="en-GB" sz="900" dirty="0" smtClean="0"/>
                    </a:p>
                    <a:p>
                      <a:r>
                        <a:rPr lang="en-GB" sz="900" dirty="0" smtClean="0"/>
                        <a:t>Home Corner Pop Up Seaside Role-Play</a:t>
                      </a:r>
                      <a:endParaRPr lang="en-GB" sz="900" dirty="0"/>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7151359"/>
                  </a:ext>
                </a:extLst>
              </a:tr>
            </a:tbl>
          </a:graphicData>
        </a:graphic>
      </p:graphicFrame>
    </p:spTree>
    <p:extLst>
      <p:ext uri="{BB962C8B-B14F-4D97-AF65-F5344CB8AC3E}">
        <p14:creationId xmlns:p14="http://schemas.microsoft.com/office/powerpoint/2010/main" val="1250244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226572275"/>
              </p:ext>
            </p:extLst>
          </p:nvPr>
        </p:nvGraphicFramePr>
        <p:xfrm>
          <a:off x="191589" y="64946"/>
          <a:ext cx="11710123" cy="6000221"/>
        </p:xfrm>
        <a:graphic>
          <a:graphicData uri="http://schemas.openxmlformats.org/drawingml/2006/table">
            <a:tbl>
              <a:tblPr firstRow="1" bandRow="1">
                <a:tableStyleId>{5C22544A-7EE6-4342-B048-85BDC9FD1C3A}</a:tableStyleId>
              </a:tblPr>
              <a:tblGrid>
                <a:gridCol w="957889">
                  <a:extLst>
                    <a:ext uri="{9D8B030D-6E8A-4147-A177-3AD203B41FA5}">
                      <a16:colId xmlns:a16="http://schemas.microsoft.com/office/drawing/2014/main" val="1583819035"/>
                    </a:ext>
                  </a:extLst>
                </a:gridCol>
                <a:gridCol w="1792039">
                  <a:extLst>
                    <a:ext uri="{9D8B030D-6E8A-4147-A177-3AD203B41FA5}">
                      <a16:colId xmlns:a16="http://schemas.microsoft.com/office/drawing/2014/main" val="2487205973"/>
                    </a:ext>
                  </a:extLst>
                </a:gridCol>
                <a:gridCol w="1792039">
                  <a:extLst>
                    <a:ext uri="{9D8B030D-6E8A-4147-A177-3AD203B41FA5}">
                      <a16:colId xmlns:a16="http://schemas.microsoft.com/office/drawing/2014/main" val="3872245767"/>
                    </a:ext>
                  </a:extLst>
                </a:gridCol>
                <a:gridCol w="1792039">
                  <a:extLst>
                    <a:ext uri="{9D8B030D-6E8A-4147-A177-3AD203B41FA5}">
                      <a16:colId xmlns:a16="http://schemas.microsoft.com/office/drawing/2014/main" val="2543280911"/>
                    </a:ext>
                  </a:extLst>
                </a:gridCol>
                <a:gridCol w="1792039">
                  <a:extLst>
                    <a:ext uri="{9D8B030D-6E8A-4147-A177-3AD203B41FA5}">
                      <a16:colId xmlns:a16="http://schemas.microsoft.com/office/drawing/2014/main" val="4049922613"/>
                    </a:ext>
                  </a:extLst>
                </a:gridCol>
                <a:gridCol w="1792039">
                  <a:extLst>
                    <a:ext uri="{9D8B030D-6E8A-4147-A177-3AD203B41FA5}">
                      <a16:colId xmlns:a16="http://schemas.microsoft.com/office/drawing/2014/main" val="4011740110"/>
                    </a:ext>
                  </a:extLst>
                </a:gridCol>
                <a:gridCol w="1792039">
                  <a:extLst>
                    <a:ext uri="{9D8B030D-6E8A-4147-A177-3AD203B41FA5}">
                      <a16:colId xmlns:a16="http://schemas.microsoft.com/office/drawing/2014/main" val="4216137992"/>
                    </a:ext>
                  </a:extLst>
                </a:gridCol>
              </a:tblGrid>
              <a:tr h="343699">
                <a:tc>
                  <a:txBody>
                    <a:bodyPr/>
                    <a:lstStyle/>
                    <a:p>
                      <a:r>
                        <a:rPr lang="en-GB" sz="1100" dirty="0" smtClean="0">
                          <a:solidFill>
                            <a:schemeClr val="tx1"/>
                          </a:solidFill>
                        </a:rPr>
                        <a:t>Expressive arts and</a:t>
                      </a:r>
                      <a:r>
                        <a:rPr lang="en-GB" sz="1100" baseline="0" dirty="0" smtClean="0">
                          <a:solidFill>
                            <a:schemeClr val="tx1"/>
                          </a:solidFill>
                        </a:rPr>
                        <a:t> design</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Autumn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Autumn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Spring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Spring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Summer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Summer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323401"/>
                  </a:ext>
                </a:extLst>
              </a:tr>
              <a:tr h="1038865">
                <a:tc gridSpan="7">
                  <a:txBody>
                    <a:bodyPr/>
                    <a:lstStyle/>
                    <a:p>
                      <a:r>
                        <a:rPr lang="en-GB" sz="1100" b="1" dirty="0" smtClean="0"/>
                        <a:t>EAD</a:t>
                      </a:r>
                    </a:p>
                    <a:p>
                      <a:r>
                        <a:rPr lang="en-GB" sz="1100" dirty="0" smtClean="0"/>
                        <a:t>The development of children’s artistic and cultural awareness supports their imagination and creativity. It is important that children have regular opportunities to engage with the arts, enabling them to explore and play with a wide range of media and materials. The quality and variety of what children see, hear and participate in is crucial for developing their understanding, self-expression, vocabulary and ability to communicate through the arts. The frequency, repetition and depth of their experiences are fundamental to their progress in interpreting and appreciating what they hear, respond to and observe.  </a:t>
                      </a:r>
                      <a:endParaRPr lang="en-GB" sz="1100" b="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1683994"/>
                  </a:ext>
                </a:extLst>
              </a:tr>
              <a:tr h="4366996">
                <a:tc>
                  <a:txBody>
                    <a:bodyPr/>
                    <a:lstStyle/>
                    <a:p>
                      <a:r>
                        <a:rPr lang="en-GB" sz="1100" dirty="0" smtClean="0">
                          <a:solidFill>
                            <a:schemeClr val="tx1"/>
                          </a:solidFill>
                        </a:rPr>
                        <a:t>Being</a:t>
                      </a:r>
                      <a:r>
                        <a:rPr lang="en-GB" sz="1100" baseline="0" dirty="0" smtClean="0">
                          <a:solidFill>
                            <a:schemeClr val="tx1"/>
                          </a:solidFill>
                        </a:rPr>
                        <a:t> imaginative</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Learn to sing nursery rhymes and action songs: Pat-a-cake 1, 2, 3, 4, 5, Once… This Old Man Five Little Ducks Name Song Things For Fingers </a:t>
                      </a:r>
                    </a:p>
                    <a:p>
                      <a:endParaRPr lang="en-GB" sz="900" dirty="0" smtClean="0"/>
                    </a:p>
                    <a:p>
                      <a:r>
                        <a:rPr lang="en-GB" sz="900" dirty="0" smtClean="0"/>
                        <a:t>Musical learning focus: Listening and responding to different styles of music Embedding foundations of the interrelated dimensions of music </a:t>
                      </a:r>
                    </a:p>
                    <a:p>
                      <a:endParaRPr lang="en-GB" sz="900" dirty="0" smtClean="0"/>
                    </a:p>
                    <a:p>
                      <a:r>
                        <a:rPr lang="en-GB" sz="900" dirty="0" smtClean="0"/>
                        <a:t>Learning to sing or sing along with nursery rhymes and action songs Improvising leading to playing classroom instruments </a:t>
                      </a:r>
                    </a:p>
                    <a:p>
                      <a:endParaRPr lang="en-GB" sz="900" dirty="0" smtClean="0"/>
                    </a:p>
                    <a:p>
                      <a:r>
                        <a:rPr lang="en-GB" sz="900" dirty="0" smtClean="0"/>
                        <a:t>Share and perform the learning that has taken place </a:t>
                      </a:r>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Learn to sing nursery rhymes and action songs: </a:t>
                      </a:r>
                    </a:p>
                    <a:p>
                      <a:r>
                        <a:rPr lang="en-GB" sz="900" dirty="0" smtClean="0"/>
                        <a:t>I’m A Little Teapot </a:t>
                      </a:r>
                    </a:p>
                    <a:p>
                      <a:r>
                        <a:rPr lang="en-GB" sz="900" dirty="0" smtClean="0"/>
                        <a:t>The Grand Old Duke Of York </a:t>
                      </a:r>
                    </a:p>
                    <a:p>
                      <a:r>
                        <a:rPr lang="en-GB" sz="900" dirty="0" smtClean="0"/>
                        <a:t>Ring O’ Roses </a:t>
                      </a:r>
                    </a:p>
                    <a:p>
                      <a:r>
                        <a:rPr lang="en-GB" sz="900" dirty="0" smtClean="0"/>
                        <a:t>Hickory </a:t>
                      </a:r>
                      <a:r>
                        <a:rPr lang="en-GB" sz="900" dirty="0" err="1" smtClean="0"/>
                        <a:t>Dickory</a:t>
                      </a:r>
                      <a:r>
                        <a:rPr lang="en-GB" sz="900" dirty="0" smtClean="0"/>
                        <a:t> Dock </a:t>
                      </a:r>
                    </a:p>
                    <a:p>
                      <a:r>
                        <a:rPr lang="en-GB" sz="900" dirty="0" smtClean="0"/>
                        <a:t>Not Too Difficult </a:t>
                      </a:r>
                    </a:p>
                    <a:p>
                      <a:r>
                        <a:rPr lang="en-GB" sz="900" dirty="0" smtClean="0"/>
                        <a:t>The ABC Song </a:t>
                      </a:r>
                    </a:p>
                    <a:p>
                      <a:endParaRPr lang="en-GB" sz="900" dirty="0" smtClean="0"/>
                    </a:p>
                    <a:p>
                      <a:r>
                        <a:rPr lang="en-GB" sz="900" dirty="0" smtClean="0"/>
                        <a:t>Musical learning focus: Listening and responding to different styles of music </a:t>
                      </a:r>
                    </a:p>
                    <a:p>
                      <a:r>
                        <a:rPr lang="en-GB" sz="900" dirty="0" smtClean="0"/>
                        <a:t>Embedding foundations of the interrelated dimensions of music </a:t>
                      </a:r>
                    </a:p>
                    <a:p>
                      <a:endParaRPr lang="en-GB" sz="900" dirty="0" smtClean="0"/>
                    </a:p>
                    <a:p>
                      <a:r>
                        <a:rPr lang="en-GB" sz="900" dirty="0" smtClean="0"/>
                        <a:t>Learning to sing or sing along with nursery rhymes and action songs Improvising leading to playing classroom instruments Share and perform the learning that has taken place </a:t>
                      </a:r>
                    </a:p>
                    <a:p>
                      <a:endParaRPr lang="en-GB" sz="900" dirty="0" smtClean="0"/>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Learn to sing nursery rhymes and action songs: </a:t>
                      </a:r>
                    </a:p>
                    <a:p>
                      <a:r>
                        <a:rPr lang="en-GB" sz="900" dirty="0" smtClean="0"/>
                        <a:t>Wind The Bobbin Up </a:t>
                      </a:r>
                    </a:p>
                    <a:p>
                      <a:r>
                        <a:rPr lang="en-GB" sz="900" dirty="0" smtClean="0"/>
                        <a:t>Rock-a-bye Baby </a:t>
                      </a:r>
                    </a:p>
                    <a:p>
                      <a:r>
                        <a:rPr lang="en-GB" sz="900" dirty="0" smtClean="0"/>
                        <a:t>Five Little Monkeys…</a:t>
                      </a:r>
                    </a:p>
                    <a:p>
                      <a:r>
                        <a:rPr lang="en-GB" sz="900" dirty="0" smtClean="0"/>
                        <a:t>Twinkle </a:t>
                      </a:r>
                      <a:r>
                        <a:rPr lang="en-GB" sz="900" dirty="0" err="1" smtClean="0"/>
                        <a:t>Twinkle</a:t>
                      </a:r>
                      <a:r>
                        <a:rPr lang="en-GB" sz="900" dirty="0" smtClean="0"/>
                        <a:t> </a:t>
                      </a:r>
                    </a:p>
                    <a:p>
                      <a:r>
                        <a:rPr lang="en-GB" sz="900" dirty="0" smtClean="0"/>
                        <a:t>If You're Happy… </a:t>
                      </a:r>
                    </a:p>
                    <a:p>
                      <a:r>
                        <a:rPr lang="en-GB" sz="900" dirty="0" smtClean="0"/>
                        <a:t>Head, Shoulders… </a:t>
                      </a:r>
                    </a:p>
                    <a:p>
                      <a:endParaRPr lang="en-GB" sz="900" dirty="0" smtClean="0"/>
                    </a:p>
                    <a:p>
                      <a:r>
                        <a:rPr lang="en-GB" sz="900" dirty="0" smtClean="0"/>
                        <a:t>Musical learning focus Listening and responding to different styles of music </a:t>
                      </a:r>
                    </a:p>
                    <a:p>
                      <a:r>
                        <a:rPr lang="en-GB" sz="900" dirty="0" smtClean="0"/>
                        <a:t>Embedding foundations of the interrelated dimensions of music </a:t>
                      </a:r>
                    </a:p>
                    <a:p>
                      <a:r>
                        <a:rPr lang="en-GB" sz="900" dirty="0" smtClean="0"/>
                        <a:t>Learning to sing nursery rhymes and action songs Improvising leading to playing classroom instruments </a:t>
                      </a:r>
                    </a:p>
                    <a:p>
                      <a:endParaRPr lang="en-GB" sz="900" dirty="0" smtClean="0"/>
                    </a:p>
                    <a:p>
                      <a:r>
                        <a:rPr lang="en-GB" sz="900" dirty="0" smtClean="0"/>
                        <a:t>Singing and learning to play instruments within a song.</a:t>
                      </a:r>
                      <a:endParaRPr lang="en-GB" sz="900" dirty="0"/>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Learn to sing nursery rhymes and action songs: </a:t>
                      </a:r>
                    </a:p>
                    <a:p>
                      <a:r>
                        <a:rPr lang="en-GB" sz="900" dirty="0" smtClean="0"/>
                        <a:t>Old Macdonald </a:t>
                      </a:r>
                    </a:p>
                    <a:p>
                      <a:r>
                        <a:rPr lang="en-GB" sz="900" dirty="0" err="1" smtClean="0"/>
                        <a:t>Incy</a:t>
                      </a:r>
                      <a:r>
                        <a:rPr lang="en-GB" sz="900" dirty="0" smtClean="0"/>
                        <a:t> </a:t>
                      </a:r>
                      <a:r>
                        <a:rPr lang="en-GB" sz="900" dirty="0" err="1" smtClean="0"/>
                        <a:t>Wincy</a:t>
                      </a:r>
                      <a:r>
                        <a:rPr lang="en-GB" sz="900" dirty="0" smtClean="0"/>
                        <a:t> Spider </a:t>
                      </a:r>
                    </a:p>
                    <a:p>
                      <a:r>
                        <a:rPr lang="en-GB" sz="900" dirty="0" smtClean="0"/>
                        <a:t>Baa </a:t>
                      </a:r>
                      <a:r>
                        <a:rPr lang="en-GB" sz="900" dirty="0" err="1" smtClean="0"/>
                        <a:t>Baa</a:t>
                      </a:r>
                      <a:r>
                        <a:rPr lang="en-GB" sz="900" dirty="0" smtClean="0"/>
                        <a:t> Black Sheep </a:t>
                      </a:r>
                    </a:p>
                    <a:p>
                      <a:r>
                        <a:rPr lang="en-GB" sz="900" dirty="0" smtClean="0"/>
                        <a:t>Row, Row, Row Your Boat</a:t>
                      </a:r>
                    </a:p>
                    <a:p>
                      <a:r>
                        <a:rPr lang="en-GB" sz="900" dirty="0" smtClean="0"/>
                        <a:t>The Wheels On The Bus </a:t>
                      </a:r>
                    </a:p>
                    <a:p>
                      <a:r>
                        <a:rPr lang="en-GB" sz="900" dirty="0" smtClean="0"/>
                        <a:t>The </a:t>
                      </a:r>
                      <a:r>
                        <a:rPr lang="en-GB" sz="900" dirty="0" err="1" smtClean="0"/>
                        <a:t>Hokey</a:t>
                      </a:r>
                      <a:r>
                        <a:rPr lang="en-GB" sz="900" dirty="0" smtClean="0"/>
                        <a:t> </a:t>
                      </a:r>
                      <a:r>
                        <a:rPr lang="en-GB" sz="900" dirty="0" err="1" smtClean="0"/>
                        <a:t>Cokey</a:t>
                      </a:r>
                      <a:r>
                        <a:rPr lang="en-GB" sz="900" dirty="0" smtClean="0"/>
                        <a:t> </a:t>
                      </a:r>
                    </a:p>
                    <a:p>
                      <a:endParaRPr lang="en-GB" sz="900" dirty="0" smtClean="0"/>
                    </a:p>
                    <a:p>
                      <a:r>
                        <a:rPr lang="en-GB" sz="900" dirty="0" smtClean="0"/>
                        <a:t>Musical learning focus Listening and responding to different styles of music </a:t>
                      </a:r>
                    </a:p>
                    <a:p>
                      <a:r>
                        <a:rPr lang="en-GB" sz="900" dirty="0" smtClean="0"/>
                        <a:t>Embedding foundations of the interrelated dimensions of music Learning to sing nursery rhymes and action songs Improvising leading to playing classroom instruments Singing and learning to play instruments within a song</a:t>
                      </a:r>
                      <a:endParaRPr lang="en-GB" sz="900" dirty="0"/>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Big Bear Funk is a transition unit that prepares children for their musical learning in Year 1/ages 5-6. </a:t>
                      </a:r>
                    </a:p>
                    <a:p>
                      <a:endParaRPr lang="en-GB" sz="900" dirty="0" smtClean="0"/>
                    </a:p>
                    <a:p>
                      <a:r>
                        <a:rPr lang="en-GB" sz="900" dirty="0" smtClean="0"/>
                        <a:t>Musical learning focus: Listening and appraising Funk music </a:t>
                      </a:r>
                    </a:p>
                    <a:p>
                      <a:endParaRPr lang="en-GB" sz="900" dirty="0" smtClean="0"/>
                    </a:p>
                    <a:p>
                      <a:r>
                        <a:rPr lang="en-GB" sz="900" dirty="0" smtClean="0"/>
                        <a:t>Embedding foundations of the interrelated dimensions of music using voices and instruments </a:t>
                      </a:r>
                    </a:p>
                    <a:p>
                      <a:endParaRPr lang="en-GB" sz="900" dirty="0" smtClean="0"/>
                    </a:p>
                    <a:p>
                      <a:r>
                        <a:rPr lang="en-GB" sz="900" dirty="0" smtClean="0"/>
                        <a:t>Learning to sing Big Bear Funk and revisiting other nursery rhymes and action songs </a:t>
                      </a:r>
                    </a:p>
                    <a:p>
                      <a:endParaRPr lang="en-GB" sz="900" dirty="0" smtClean="0"/>
                    </a:p>
                    <a:p>
                      <a:r>
                        <a:rPr lang="en-GB" sz="900" dirty="0" smtClean="0"/>
                        <a:t>Playing instruments within the song Improvisation using voices and instruments Riff-based composition </a:t>
                      </a:r>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Consolidates the learning that has occurred during the year. </a:t>
                      </a:r>
                    </a:p>
                    <a:p>
                      <a:endParaRPr lang="en-GB" sz="900" dirty="0" smtClean="0"/>
                    </a:p>
                    <a:p>
                      <a:r>
                        <a:rPr lang="en-GB" sz="900" dirty="0" smtClean="0"/>
                        <a:t>Revisiting chosen nursery rhymes and songs, a context for the History of Music and the very beginnings of the Language of Music. </a:t>
                      </a:r>
                    </a:p>
                    <a:p>
                      <a:endParaRPr lang="en-GB" sz="900" dirty="0" smtClean="0"/>
                    </a:p>
                    <a:p>
                      <a:r>
                        <a:rPr lang="en-GB" sz="900" dirty="0" smtClean="0"/>
                        <a:t>Musical learning focus: Listen and Appraise </a:t>
                      </a:r>
                    </a:p>
                    <a:p>
                      <a:endParaRPr lang="en-GB" sz="900" dirty="0" smtClean="0"/>
                    </a:p>
                    <a:p>
                      <a:r>
                        <a:rPr lang="en-GB" sz="900" dirty="0" smtClean="0"/>
                        <a:t>Embed the foundations of the interrelated dimensions of music using voices and instruments </a:t>
                      </a:r>
                    </a:p>
                    <a:p>
                      <a:endParaRPr lang="en-GB" sz="900" dirty="0" smtClean="0"/>
                    </a:p>
                    <a:p>
                      <a:r>
                        <a:rPr lang="en-GB" sz="900" dirty="0" smtClean="0"/>
                        <a:t>Sing and revisit nursery rhymes and action songs </a:t>
                      </a:r>
                    </a:p>
                    <a:p>
                      <a:endParaRPr lang="en-GB" sz="900" dirty="0" smtClean="0"/>
                    </a:p>
                    <a:p>
                      <a:r>
                        <a:rPr lang="en-GB" sz="900" dirty="0" smtClean="0"/>
                        <a:t>Play instruments Improvisation using voices and instruments Riff-based composition </a:t>
                      </a:r>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7151359"/>
                  </a:ext>
                </a:extLst>
              </a:tr>
            </a:tbl>
          </a:graphicData>
        </a:graphic>
      </p:graphicFrame>
    </p:spTree>
    <p:extLst>
      <p:ext uri="{BB962C8B-B14F-4D97-AF65-F5344CB8AC3E}">
        <p14:creationId xmlns:p14="http://schemas.microsoft.com/office/powerpoint/2010/main" val="3877040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180290881"/>
              </p:ext>
            </p:extLst>
          </p:nvPr>
        </p:nvGraphicFramePr>
        <p:xfrm>
          <a:off x="172720" y="181186"/>
          <a:ext cx="11897361" cy="6341534"/>
        </p:xfrm>
        <a:graphic>
          <a:graphicData uri="http://schemas.openxmlformats.org/drawingml/2006/table">
            <a:tbl>
              <a:tblPr firstRow="1" bandRow="1">
                <a:tableStyleId>{5C22544A-7EE6-4342-B048-85BDC9FD1C3A}</a:tableStyleId>
              </a:tblPr>
              <a:tblGrid>
                <a:gridCol w="1699623">
                  <a:extLst>
                    <a:ext uri="{9D8B030D-6E8A-4147-A177-3AD203B41FA5}">
                      <a16:colId xmlns:a16="http://schemas.microsoft.com/office/drawing/2014/main" val="2625253044"/>
                    </a:ext>
                  </a:extLst>
                </a:gridCol>
                <a:gridCol w="1699623">
                  <a:extLst>
                    <a:ext uri="{9D8B030D-6E8A-4147-A177-3AD203B41FA5}">
                      <a16:colId xmlns:a16="http://schemas.microsoft.com/office/drawing/2014/main" val="3704397984"/>
                    </a:ext>
                  </a:extLst>
                </a:gridCol>
                <a:gridCol w="1294674">
                  <a:extLst>
                    <a:ext uri="{9D8B030D-6E8A-4147-A177-3AD203B41FA5}">
                      <a16:colId xmlns:a16="http://schemas.microsoft.com/office/drawing/2014/main" val="436642061"/>
                    </a:ext>
                  </a:extLst>
                </a:gridCol>
                <a:gridCol w="1574800">
                  <a:extLst>
                    <a:ext uri="{9D8B030D-6E8A-4147-A177-3AD203B41FA5}">
                      <a16:colId xmlns:a16="http://schemas.microsoft.com/office/drawing/2014/main" val="886692692"/>
                    </a:ext>
                  </a:extLst>
                </a:gridCol>
                <a:gridCol w="1666240">
                  <a:extLst>
                    <a:ext uri="{9D8B030D-6E8A-4147-A177-3AD203B41FA5}">
                      <a16:colId xmlns:a16="http://schemas.microsoft.com/office/drawing/2014/main" val="65652356"/>
                    </a:ext>
                  </a:extLst>
                </a:gridCol>
                <a:gridCol w="2262778">
                  <a:extLst>
                    <a:ext uri="{9D8B030D-6E8A-4147-A177-3AD203B41FA5}">
                      <a16:colId xmlns:a16="http://schemas.microsoft.com/office/drawing/2014/main" val="4029714000"/>
                    </a:ext>
                  </a:extLst>
                </a:gridCol>
                <a:gridCol w="1699623">
                  <a:extLst>
                    <a:ext uri="{9D8B030D-6E8A-4147-A177-3AD203B41FA5}">
                      <a16:colId xmlns:a16="http://schemas.microsoft.com/office/drawing/2014/main" val="3174161309"/>
                    </a:ext>
                  </a:extLst>
                </a:gridCol>
              </a:tblGrid>
              <a:tr h="336974">
                <a:tc gridSpan="7">
                  <a:txBody>
                    <a:bodyPr/>
                    <a:lstStyle/>
                    <a:p>
                      <a:r>
                        <a:rPr lang="en-GB" sz="1400" dirty="0" smtClean="0">
                          <a:solidFill>
                            <a:schemeClr val="tx1"/>
                          </a:solidFill>
                        </a:rPr>
                        <a:t>Early learning goals</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72300369"/>
                  </a:ext>
                </a:extLst>
              </a:tr>
              <a:tr h="792480">
                <a:tc>
                  <a:txBody>
                    <a:bodyPr/>
                    <a:lstStyle/>
                    <a:p>
                      <a:r>
                        <a:rPr lang="en-GB" sz="1400" dirty="0" smtClean="0"/>
                        <a:t>Communication and language</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dirty="0" smtClean="0">
                          <a:solidFill>
                            <a:schemeClr val="tx1"/>
                          </a:solidFill>
                        </a:rPr>
                        <a:t>Personal, social and emotional development</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dirty="0" smtClean="0">
                          <a:solidFill>
                            <a:schemeClr val="tx1"/>
                          </a:solidFill>
                        </a:rPr>
                        <a:t>Physical development</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dirty="0" smtClean="0">
                          <a:solidFill>
                            <a:schemeClr val="tx1"/>
                          </a:solidFill>
                        </a:rPr>
                        <a:t>Literacy</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dirty="0" smtClean="0">
                          <a:solidFill>
                            <a:schemeClr val="tx1"/>
                          </a:solidFill>
                        </a:rPr>
                        <a:t>Maths</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dirty="0" smtClean="0">
                          <a:solidFill>
                            <a:schemeClr val="tx1"/>
                          </a:solidFill>
                        </a:rPr>
                        <a:t>Understanding</a:t>
                      </a:r>
                      <a:r>
                        <a:rPr lang="en-GB" sz="1400" baseline="0" dirty="0" smtClean="0">
                          <a:solidFill>
                            <a:schemeClr val="tx1"/>
                          </a:solidFill>
                        </a:rPr>
                        <a:t> the world</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dirty="0" smtClean="0">
                          <a:solidFill>
                            <a:schemeClr val="tx1"/>
                          </a:solidFill>
                        </a:rPr>
                        <a:t>Expressive arts and design</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03438857"/>
                  </a:ext>
                </a:extLst>
              </a:tr>
              <a:tr h="2181578">
                <a:tc>
                  <a:txBody>
                    <a:bodyPr/>
                    <a:lstStyle/>
                    <a:p>
                      <a:r>
                        <a:rPr lang="en-GB" sz="800" b="1" dirty="0" smtClean="0"/>
                        <a:t>ELG: Listening, Attention and Understanding </a:t>
                      </a:r>
                    </a:p>
                    <a:p>
                      <a:r>
                        <a:rPr lang="en-GB" sz="800" dirty="0" smtClean="0"/>
                        <a:t>Listen attentively and respond to what they hear with relevant questions, comments and actions when being read to and during whole class discussions and small group interactions </a:t>
                      </a:r>
                    </a:p>
                    <a:p>
                      <a:endParaRPr lang="en-GB" sz="800" dirty="0" smtClean="0"/>
                    </a:p>
                    <a:p>
                      <a:r>
                        <a:rPr lang="en-GB" sz="800" dirty="0" smtClean="0"/>
                        <a:t>Make comments about what they have heard and ask questions to clarify their understanding </a:t>
                      </a:r>
                    </a:p>
                    <a:p>
                      <a:endParaRPr lang="en-GB" sz="800" dirty="0" smtClean="0"/>
                    </a:p>
                    <a:p>
                      <a:r>
                        <a:rPr lang="en-GB" sz="800" dirty="0" smtClean="0"/>
                        <a:t>Hold conversation when engaged in back-and-forth exchanges with their teacher and peers </a:t>
                      </a:r>
                    </a:p>
                    <a:p>
                      <a:endParaRPr lang="en-GB" sz="800" dirty="0" smtClean="0"/>
                    </a:p>
                    <a:p>
                      <a:r>
                        <a:rPr lang="en-GB" sz="800" b="1" dirty="0" smtClean="0"/>
                        <a:t>ELG: Speaking </a:t>
                      </a:r>
                    </a:p>
                    <a:p>
                      <a:r>
                        <a:rPr lang="en-GB" sz="800" dirty="0" smtClean="0"/>
                        <a:t>Participate in small group, class and </a:t>
                      </a:r>
                      <a:r>
                        <a:rPr lang="en-GB" sz="800" dirty="0" err="1" smtClean="0"/>
                        <a:t>oneto</a:t>
                      </a:r>
                      <a:r>
                        <a:rPr lang="en-GB" sz="800" dirty="0" smtClean="0"/>
                        <a:t>-one discussions, offering their own ideas, using recently introduced vocabulary. </a:t>
                      </a:r>
                    </a:p>
                    <a:p>
                      <a:endParaRPr lang="en-GB" sz="800" dirty="0" smtClean="0"/>
                    </a:p>
                    <a:p>
                      <a:r>
                        <a:rPr lang="en-GB" sz="800" dirty="0" smtClean="0"/>
                        <a:t>Offer explanations for why things might happen, making use of recently introduced vocabulary from stories, nonfiction, rhymes and poems when appropriate. </a:t>
                      </a:r>
                    </a:p>
                    <a:p>
                      <a:endParaRPr lang="en-GB" sz="800" dirty="0" smtClean="0"/>
                    </a:p>
                    <a:p>
                      <a:r>
                        <a:rPr lang="en-GB" sz="800" dirty="0" smtClean="0"/>
                        <a:t>Express their ideas and feelings about their experiences using full sentences, including use of past, present and future tenses and making use of conjunctions, with modelling and support from their teacher. </a:t>
                      </a:r>
                      <a:endParaRPr lang="en-GB"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800" b="1" dirty="0" smtClean="0"/>
                        <a:t>ELG: Self-Regulation </a:t>
                      </a:r>
                    </a:p>
                    <a:p>
                      <a:r>
                        <a:rPr lang="en-GB" sz="800" dirty="0" smtClean="0"/>
                        <a:t>Show an understanding of their own feelings and those of others, and begin to regulate their behaviour accordingly. </a:t>
                      </a:r>
                    </a:p>
                    <a:p>
                      <a:endParaRPr lang="en-GB" sz="800" dirty="0" smtClean="0"/>
                    </a:p>
                    <a:p>
                      <a:r>
                        <a:rPr lang="en-GB" sz="800" dirty="0" smtClean="0"/>
                        <a:t>Set and work towards simple goals, being able to wait for what they want and control their immediate impulses when appropriate. Give focused attention to what the teacher says, responding appropriately even when engaged in activity, and show an ability to follow instructions involving several ideas or actions. </a:t>
                      </a:r>
                    </a:p>
                    <a:p>
                      <a:endParaRPr lang="en-GB" sz="800" dirty="0" smtClean="0"/>
                    </a:p>
                    <a:p>
                      <a:r>
                        <a:rPr lang="en-GB" sz="800" b="1" dirty="0" smtClean="0"/>
                        <a:t>ELG: Managing Self </a:t>
                      </a:r>
                    </a:p>
                    <a:p>
                      <a:r>
                        <a:rPr lang="en-GB" sz="800" dirty="0" smtClean="0"/>
                        <a:t>Be confident to try new activities and show independence, resilience and perseverance in the face of challenge.</a:t>
                      </a:r>
                    </a:p>
                    <a:p>
                      <a:endParaRPr lang="en-GB" sz="800" dirty="0" smtClean="0"/>
                    </a:p>
                    <a:p>
                      <a:r>
                        <a:rPr lang="en-GB" sz="800" dirty="0" smtClean="0"/>
                        <a:t>Explain the reasons for rules, know right from wrong and try to behave accordingly. </a:t>
                      </a:r>
                    </a:p>
                    <a:p>
                      <a:endParaRPr lang="en-GB" sz="800" dirty="0" smtClean="0"/>
                    </a:p>
                    <a:p>
                      <a:r>
                        <a:rPr lang="en-GB" sz="800" dirty="0" smtClean="0"/>
                        <a:t>Manage their own basic hygiene and personal needs, including dressing, going to the toilet and understanding the importance of healthy food choices. </a:t>
                      </a:r>
                    </a:p>
                    <a:p>
                      <a:endParaRPr lang="en-GB" sz="800" dirty="0" smtClean="0"/>
                    </a:p>
                    <a:p>
                      <a:r>
                        <a:rPr lang="en-GB" sz="800" b="1" dirty="0" smtClean="0"/>
                        <a:t>ELG: Building Relationships </a:t>
                      </a:r>
                    </a:p>
                    <a:p>
                      <a:r>
                        <a:rPr lang="en-GB" sz="800" dirty="0" smtClean="0"/>
                        <a:t>Work and play cooperatively and take turns with others. </a:t>
                      </a:r>
                    </a:p>
                    <a:p>
                      <a:endParaRPr lang="en-GB" sz="800" dirty="0" smtClean="0"/>
                    </a:p>
                    <a:p>
                      <a:r>
                        <a:rPr lang="en-GB" sz="800" dirty="0" smtClean="0"/>
                        <a:t>Form positive attachments to adults and friendships with peers;. </a:t>
                      </a:r>
                    </a:p>
                    <a:p>
                      <a:endParaRPr lang="en-GB" sz="800" dirty="0" smtClean="0"/>
                    </a:p>
                    <a:p>
                      <a:r>
                        <a:rPr lang="en-GB" sz="800" dirty="0" smtClean="0"/>
                        <a:t>Show sensitivity to their own and to others’ needs. </a:t>
                      </a:r>
                      <a:endParaRPr lang="en-GB"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800" b="1" dirty="0" smtClean="0"/>
                        <a:t>ELG: Gross Motor Skills </a:t>
                      </a:r>
                    </a:p>
                    <a:p>
                      <a:r>
                        <a:rPr lang="en-GB" sz="800" dirty="0" smtClean="0"/>
                        <a:t>Negotiate space and obstacles safely, with consideration for themselves and others. </a:t>
                      </a:r>
                    </a:p>
                    <a:p>
                      <a:endParaRPr lang="en-GB" sz="800" dirty="0" smtClean="0"/>
                    </a:p>
                    <a:p>
                      <a:r>
                        <a:rPr lang="en-GB" sz="800" dirty="0" smtClean="0"/>
                        <a:t>Demonstrate strength, balance and coordination when playing. </a:t>
                      </a:r>
                    </a:p>
                    <a:p>
                      <a:endParaRPr lang="en-GB" sz="800" dirty="0" smtClean="0"/>
                    </a:p>
                    <a:p>
                      <a:r>
                        <a:rPr lang="en-GB" sz="800" dirty="0" smtClean="0"/>
                        <a:t>Move energetically, such as running, jumping, dancing, hopping, skipping and climbing. </a:t>
                      </a:r>
                    </a:p>
                    <a:p>
                      <a:endParaRPr lang="en-GB" sz="800" dirty="0" smtClean="0"/>
                    </a:p>
                    <a:p>
                      <a:r>
                        <a:rPr lang="en-GB" sz="800" b="1" dirty="0" smtClean="0"/>
                        <a:t>ELG: Fine Motor Skills </a:t>
                      </a:r>
                    </a:p>
                    <a:p>
                      <a:r>
                        <a:rPr lang="en-GB" sz="800" dirty="0" smtClean="0"/>
                        <a:t>Hold a pencil effectively in preparation for fluent writing – using the tripod grip in almost all cases. </a:t>
                      </a:r>
                    </a:p>
                    <a:p>
                      <a:endParaRPr lang="en-GB" sz="800" dirty="0" smtClean="0"/>
                    </a:p>
                    <a:p>
                      <a:r>
                        <a:rPr lang="en-GB" sz="800" dirty="0" smtClean="0"/>
                        <a:t>Use a range of small tools, including scissors, paint brushes and cutlery. </a:t>
                      </a:r>
                    </a:p>
                    <a:p>
                      <a:endParaRPr lang="en-GB" sz="800" dirty="0" smtClean="0"/>
                    </a:p>
                    <a:p>
                      <a:r>
                        <a:rPr lang="en-GB" sz="800" dirty="0" smtClean="0"/>
                        <a:t>Begin to show accuracy and care when drawing. </a:t>
                      </a:r>
                      <a:endParaRPr lang="en-GB"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800" b="1" dirty="0" smtClean="0"/>
                        <a:t>ELG: Comprehension </a:t>
                      </a:r>
                    </a:p>
                    <a:p>
                      <a:r>
                        <a:rPr lang="en-GB" sz="800" dirty="0" smtClean="0"/>
                        <a:t>Demonstrate understanding of what has been read to them by retelling stories and narratives using their own words and recently introduced vocabulary. </a:t>
                      </a:r>
                    </a:p>
                    <a:p>
                      <a:endParaRPr lang="en-GB" sz="800" dirty="0" smtClean="0"/>
                    </a:p>
                    <a:p>
                      <a:r>
                        <a:rPr lang="en-GB" sz="800" dirty="0" smtClean="0"/>
                        <a:t>Anticipate – where appropriate – key events in stories. </a:t>
                      </a:r>
                    </a:p>
                    <a:p>
                      <a:endParaRPr lang="en-GB" sz="800" dirty="0" smtClean="0"/>
                    </a:p>
                    <a:p>
                      <a:r>
                        <a:rPr lang="en-GB" sz="800" dirty="0" smtClean="0"/>
                        <a:t>Use and understand recently introduced vocabulary during discussions about stories, non-fiction, rhymes and poems and during role-play. </a:t>
                      </a:r>
                    </a:p>
                    <a:p>
                      <a:endParaRPr lang="en-GB" sz="800" dirty="0" smtClean="0"/>
                    </a:p>
                    <a:p>
                      <a:r>
                        <a:rPr lang="en-GB" sz="800" b="1" dirty="0" smtClean="0"/>
                        <a:t>ELG: Word Reading </a:t>
                      </a:r>
                    </a:p>
                    <a:p>
                      <a:r>
                        <a:rPr lang="en-GB" sz="800" dirty="0" smtClean="0"/>
                        <a:t>Say a sound for each letter in the alphabet and at least 10 digraphs. Read words consistent with their phonic knowledge by sound-blending. </a:t>
                      </a:r>
                    </a:p>
                    <a:p>
                      <a:endParaRPr lang="en-GB" sz="800" dirty="0" smtClean="0"/>
                    </a:p>
                    <a:p>
                      <a:r>
                        <a:rPr lang="en-GB" sz="800" dirty="0" smtClean="0"/>
                        <a:t>Read aloud simple sentences and books that are consistent with their phonic knowledge, including some common exception words. </a:t>
                      </a:r>
                    </a:p>
                    <a:p>
                      <a:endParaRPr lang="en-GB" sz="800" dirty="0" smtClean="0"/>
                    </a:p>
                    <a:p>
                      <a:r>
                        <a:rPr lang="en-GB" sz="800" b="1" dirty="0" smtClean="0"/>
                        <a:t>ELG: Writing </a:t>
                      </a:r>
                    </a:p>
                    <a:p>
                      <a:r>
                        <a:rPr lang="en-GB" sz="800" dirty="0" smtClean="0"/>
                        <a:t>Write recognisable letters, most of which are correctly formed. </a:t>
                      </a:r>
                    </a:p>
                    <a:p>
                      <a:endParaRPr lang="en-GB" sz="800" dirty="0" smtClean="0"/>
                    </a:p>
                    <a:p>
                      <a:r>
                        <a:rPr lang="en-GB" sz="800" dirty="0" smtClean="0"/>
                        <a:t>Spell words by identifying sounds in them and representing the sounds with a letter or letters. </a:t>
                      </a:r>
                    </a:p>
                    <a:p>
                      <a:endParaRPr lang="en-GB" sz="800" dirty="0" smtClean="0"/>
                    </a:p>
                    <a:p>
                      <a:r>
                        <a:rPr lang="en-GB" sz="800" dirty="0" smtClean="0"/>
                        <a:t>Write simple phrases and sentences that can be read by others. </a:t>
                      </a:r>
                      <a:endParaRPr lang="en-GB"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800" b="1" dirty="0" smtClean="0"/>
                        <a:t>ELG: Number </a:t>
                      </a:r>
                    </a:p>
                    <a:p>
                      <a:r>
                        <a:rPr lang="en-GB" sz="800" dirty="0" smtClean="0"/>
                        <a:t>Have a deep understanding of number to 10, including the composition of each number </a:t>
                      </a:r>
                    </a:p>
                    <a:p>
                      <a:endParaRPr lang="en-GB" sz="800" dirty="0" smtClean="0"/>
                    </a:p>
                    <a:p>
                      <a:r>
                        <a:rPr lang="en-GB" sz="800" dirty="0" err="1" smtClean="0"/>
                        <a:t>Subitise</a:t>
                      </a:r>
                      <a:r>
                        <a:rPr lang="en-GB" sz="800" dirty="0" smtClean="0"/>
                        <a:t> (recognise quantities without counting) up to 5</a:t>
                      </a:r>
                    </a:p>
                    <a:p>
                      <a:endParaRPr lang="en-GB" sz="800" dirty="0" smtClean="0"/>
                    </a:p>
                    <a:p>
                      <a:r>
                        <a:rPr lang="en-GB" sz="800" dirty="0" smtClean="0"/>
                        <a:t>Automatically recall (without reference to rhymes, counting or other aids) number bonds up to 5 (including subtraction facts) and some number bonds to 10, including double facts. </a:t>
                      </a:r>
                    </a:p>
                    <a:p>
                      <a:endParaRPr lang="en-GB" sz="800" dirty="0" smtClean="0"/>
                    </a:p>
                    <a:p>
                      <a:r>
                        <a:rPr lang="en-GB" sz="800" b="1" dirty="0" smtClean="0"/>
                        <a:t>ELG: Numerical Patterns </a:t>
                      </a:r>
                    </a:p>
                    <a:p>
                      <a:r>
                        <a:rPr lang="en-GB" sz="800" dirty="0" smtClean="0"/>
                        <a:t>Verbally count beyond 20, recognising the pattern of the counting system</a:t>
                      </a:r>
                    </a:p>
                    <a:p>
                      <a:endParaRPr lang="en-GB" sz="800" dirty="0" smtClean="0"/>
                    </a:p>
                    <a:p>
                      <a:r>
                        <a:rPr lang="en-GB" sz="800" dirty="0" smtClean="0"/>
                        <a:t>Compare quantities up to 10 in different contexts, recognising when one quantity is greater than, less than or the same as the other quantity. </a:t>
                      </a:r>
                    </a:p>
                    <a:p>
                      <a:endParaRPr lang="en-GB" sz="800" dirty="0" smtClean="0"/>
                    </a:p>
                    <a:p>
                      <a:r>
                        <a:rPr lang="en-GB" sz="800" dirty="0" smtClean="0"/>
                        <a:t>Explore and represent patterns within numbers up to 10, including evens and odds, double facts and how quantities can be distributed equally.</a:t>
                      </a:r>
                      <a:endParaRPr lang="en-GB"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800" b="1" dirty="0" smtClean="0"/>
                        <a:t>ELG: Past and Present </a:t>
                      </a:r>
                    </a:p>
                    <a:p>
                      <a:r>
                        <a:rPr lang="en-GB" sz="800" dirty="0" smtClean="0"/>
                        <a:t>Talk about the lives of the people around them and their roles in society.</a:t>
                      </a:r>
                    </a:p>
                    <a:p>
                      <a:endParaRPr lang="en-GB" sz="800" dirty="0" smtClean="0"/>
                    </a:p>
                    <a:p>
                      <a:r>
                        <a:rPr lang="en-GB" sz="800" dirty="0" smtClean="0"/>
                        <a:t>Know some similarities and differences between things in the past and now, drawing on their experiences and what has been read in class. </a:t>
                      </a:r>
                    </a:p>
                    <a:p>
                      <a:endParaRPr lang="en-GB" sz="800" dirty="0" smtClean="0"/>
                    </a:p>
                    <a:p>
                      <a:r>
                        <a:rPr lang="en-GB" sz="800" dirty="0" smtClean="0"/>
                        <a:t>Understand the past through settings, characters and events encountered in books read in class and storytelling. </a:t>
                      </a:r>
                    </a:p>
                    <a:p>
                      <a:endParaRPr lang="en-GB" sz="800" dirty="0" smtClean="0"/>
                    </a:p>
                    <a:p>
                      <a:r>
                        <a:rPr lang="en-GB" sz="800" b="1" dirty="0" smtClean="0"/>
                        <a:t>ELG: People, Culture and Communities </a:t>
                      </a:r>
                    </a:p>
                    <a:p>
                      <a:r>
                        <a:rPr lang="en-GB" sz="800" dirty="0" smtClean="0"/>
                        <a:t>Describe their immediate environment using knowledge from observation, discussion, stories, non-fiction texts and maps. </a:t>
                      </a:r>
                    </a:p>
                    <a:p>
                      <a:endParaRPr lang="en-GB" sz="800" dirty="0" smtClean="0"/>
                    </a:p>
                    <a:p>
                      <a:r>
                        <a:rPr lang="en-GB" sz="800" dirty="0" smtClean="0"/>
                        <a:t>Know some similarities and differences between different religious and cultural communities in this country, drawing on their experiences and what has been read in class. </a:t>
                      </a:r>
                    </a:p>
                    <a:p>
                      <a:endParaRPr lang="en-GB" sz="800" dirty="0" smtClean="0"/>
                    </a:p>
                    <a:p>
                      <a:r>
                        <a:rPr lang="en-GB" sz="800" dirty="0" smtClean="0"/>
                        <a:t>Explain some similarities and differences between life in this country and life in other countries, drawing on knowledge from stories, non-fiction texts and – when appropriate – maps. </a:t>
                      </a:r>
                    </a:p>
                    <a:p>
                      <a:endParaRPr lang="en-GB" sz="800" dirty="0" smtClean="0"/>
                    </a:p>
                    <a:p>
                      <a:r>
                        <a:rPr lang="en-GB" sz="800" b="1" dirty="0" smtClean="0"/>
                        <a:t>ELG: The Natural World </a:t>
                      </a:r>
                    </a:p>
                    <a:p>
                      <a:r>
                        <a:rPr lang="en-GB" sz="800" dirty="0" smtClean="0"/>
                        <a:t>Explore the natural world around them, making observations and drawing pictures of animals and plants.</a:t>
                      </a:r>
                    </a:p>
                    <a:p>
                      <a:endParaRPr lang="en-GB" sz="800" dirty="0" smtClean="0"/>
                    </a:p>
                    <a:p>
                      <a:r>
                        <a:rPr lang="en-GB" sz="800" dirty="0" smtClean="0"/>
                        <a:t>Know some similarities and differences between the natural world around them and contrasting environments, drawing on their experiences and what has been read in class. </a:t>
                      </a:r>
                    </a:p>
                    <a:p>
                      <a:endParaRPr lang="en-GB" sz="800" dirty="0" smtClean="0"/>
                    </a:p>
                    <a:p>
                      <a:r>
                        <a:rPr lang="en-GB" sz="800" dirty="0" smtClean="0"/>
                        <a:t>Understand some important processes and changes in the natural world around them, including the seasons and changing states of matter. </a:t>
                      </a:r>
                      <a:endParaRPr lang="en-GB"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800" b="1" dirty="0" smtClean="0"/>
                        <a:t>ELG: Creating with Materials </a:t>
                      </a:r>
                    </a:p>
                    <a:p>
                      <a:r>
                        <a:rPr lang="en-GB" sz="800" dirty="0" smtClean="0"/>
                        <a:t>Safely use and explore a variety of materials, tools and techniques, experimenting with colour, design, texture, form and function. </a:t>
                      </a:r>
                    </a:p>
                    <a:p>
                      <a:endParaRPr lang="en-GB" sz="800" dirty="0" smtClean="0"/>
                    </a:p>
                    <a:p>
                      <a:r>
                        <a:rPr lang="en-GB" sz="800" dirty="0" smtClean="0"/>
                        <a:t>Share their creations, explaining the process they have used</a:t>
                      </a:r>
                    </a:p>
                    <a:p>
                      <a:endParaRPr lang="en-GB" sz="800" dirty="0" smtClean="0"/>
                    </a:p>
                    <a:p>
                      <a:r>
                        <a:rPr lang="en-GB" sz="800" dirty="0" smtClean="0"/>
                        <a:t>Make use of props and materials when role playing characters in narratives and stories. </a:t>
                      </a:r>
                    </a:p>
                    <a:p>
                      <a:endParaRPr lang="en-GB" sz="800" dirty="0" smtClean="0"/>
                    </a:p>
                    <a:p>
                      <a:r>
                        <a:rPr lang="en-GB" sz="800" b="1" dirty="0" smtClean="0"/>
                        <a:t>ELG: Being Imaginative and Expressive </a:t>
                      </a:r>
                    </a:p>
                    <a:p>
                      <a:r>
                        <a:rPr lang="en-GB" sz="800" dirty="0" smtClean="0"/>
                        <a:t>Invent, adapt and recount narratives and stories with peers and their teacher. </a:t>
                      </a:r>
                    </a:p>
                    <a:p>
                      <a:endParaRPr lang="en-GB" sz="800" dirty="0" smtClean="0"/>
                    </a:p>
                    <a:p>
                      <a:r>
                        <a:rPr lang="en-GB" sz="800" dirty="0" smtClean="0"/>
                        <a:t>Sing a range of well-known nursery rhymes and songs</a:t>
                      </a:r>
                    </a:p>
                    <a:p>
                      <a:endParaRPr lang="en-GB" sz="800" dirty="0" smtClean="0"/>
                    </a:p>
                    <a:p>
                      <a:r>
                        <a:rPr lang="en-GB" sz="800" dirty="0" smtClean="0"/>
                        <a:t>Perform songs, rhymes, poems and stories with others, and – when appropriate – try to move in time with music. </a:t>
                      </a:r>
                      <a:endParaRPr lang="en-GB"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25816644"/>
                  </a:ext>
                </a:extLst>
              </a:tr>
            </a:tbl>
          </a:graphicData>
        </a:graphic>
      </p:graphicFrame>
    </p:spTree>
    <p:extLst>
      <p:ext uri="{BB962C8B-B14F-4D97-AF65-F5344CB8AC3E}">
        <p14:creationId xmlns:p14="http://schemas.microsoft.com/office/powerpoint/2010/main" val="3552899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9508" y="2871664"/>
            <a:ext cx="3570515" cy="646331"/>
          </a:xfrm>
          <a:prstGeom prst="rect">
            <a:avLst/>
          </a:prstGeom>
          <a:noFill/>
          <a:ln>
            <a:solidFill>
              <a:schemeClr val="tx1"/>
            </a:solidFill>
          </a:ln>
        </p:spPr>
        <p:txBody>
          <a:bodyPr wrap="square" rtlCol="0">
            <a:spAutoFit/>
          </a:bodyPr>
          <a:lstStyle/>
          <a:p>
            <a:pPr algn="ctr"/>
            <a:r>
              <a:rPr lang="en-GB" dirty="0" smtClean="0"/>
              <a:t>Autumn 1</a:t>
            </a:r>
          </a:p>
          <a:p>
            <a:pPr algn="ctr"/>
            <a:r>
              <a:rPr lang="en-GB" dirty="0" smtClean="0"/>
              <a:t>All about me/ people who help us</a:t>
            </a:r>
          </a:p>
        </p:txBody>
      </p:sp>
      <p:sp>
        <p:nvSpPr>
          <p:cNvPr id="3" name="TextBox 2"/>
          <p:cNvSpPr txBox="1"/>
          <p:nvPr/>
        </p:nvSpPr>
        <p:spPr>
          <a:xfrm>
            <a:off x="113209" y="113211"/>
            <a:ext cx="3483429" cy="2677656"/>
          </a:xfrm>
          <a:prstGeom prst="rect">
            <a:avLst/>
          </a:prstGeom>
          <a:noFill/>
          <a:ln>
            <a:solidFill>
              <a:schemeClr val="tx1"/>
            </a:solidFill>
          </a:ln>
        </p:spPr>
        <p:txBody>
          <a:bodyPr wrap="square" rtlCol="0">
            <a:spAutoFit/>
          </a:bodyPr>
          <a:lstStyle/>
          <a:p>
            <a:r>
              <a:rPr lang="en-GB" sz="1200" u="sng" dirty="0" smtClean="0"/>
              <a:t>Physical Development </a:t>
            </a:r>
          </a:p>
          <a:p>
            <a:endParaRPr lang="en-GB" sz="1200" u="sng" dirty="0" smtClean="0"/>
          </a:p>
          <a:p>
            <a:r>
              <a:rPr lang="en-GB" sz="1200" dirty="0" smtClean="0"/>
              <a:t>As </a:t>
            </a:r>
            <a:r>
              <a:rPr lang="en-GB" sz="1200" b="1" dirty="0" smtClean="0"/>
              <a:t>athletes</a:t>
            </a:r>
            <a:r>
              <a:rPr lang="en-GB" sz="1200" dirty="0" smtClean="0"/>
              <a:t> we will: </a:t>
            </a:r>
          </a:p>
          <a:p>
            <a:r>
              <a:rPr lang="en-GB" sz="1200" dirty="0" smtClean="0"/>
              <a:t>Experiment moving our bodies in different ways.</a:t>
            </a:r>
          </a:p>
          <a:p>
            <a:r>
              <a:rPr lang="en-GB" sz="1200" dirty="0" smtClean="0"/>
              <a:t>Navigate space successfully , adjusting speed, changing direction to avoid obstacles.</a:t>
            </a:r>
          </a:p>
          <a:p>
            <a:r>
              <a:rPr lang="en-GB" sz="1200" dirty="0" smtClean="0"/>
              <a:t>Using tools (pencils, paint brushes etc.) develop our vertical and horizontal mark making. </a:t>
            </a:r>
          </a:p>
          <a:p>
            <a:r>
              <a:rPr lang="en-GB" sz="1200" dirty="0" smtClean="0"/>
              <a:t>Develop scissor control along a straight and curved line. </a:t>
            </a:r>
          </a:p>
          <a:p>
            <a:endParaRPr lang="en-GB" sz="1200" dirty="0" smtClean="0"/>
          </a:p>
          <a:p>
            <a:r>
              <a:rPr lang="en-GB" sz="1200" dirty="0" smtClean="0"/>
              <a:t>As </a:t>
            </a:r>
            <a:r>
              <a:rPr lang="en-GB" sz="1200" b="1" dirty="0" smtClean="0"/>
              <a:t>Scientists</a:t>
            </a:r>
            <a:r>
              <a:rPr lang="en-GB" sz="1200" dirty="0" smtClean="0"/>
              <a:t> we will: </a:t>
            </a:r>
          </a:p>
          <a:p>
            <a:r>
              <a:rPr lang="en-GB" sz="1200" dirty="0" smtClean="0"/>
              <a:t>Learn about how to keep our bodies healthy. </a:t>
            </a:r>
          </a:p>
          <a:p>
            <a:r>
              <a:rPr lang="en-GB" sz="1200" dirty="0" smtClean="0"/>
              <a:t>Investigate our senses .</a:t>
            </a:r>
            <a:endParaRPr lang="en-GB" sz="1200" dirty="0"/>
          </a:p>
        </p:txBody>
      </p:sp>
      <p:sp>
        <p:nvSpPr>
          <p:cNvPr id="4" name="TextBox 3"/>
          <p:cNvSpPr txBox="1"/>
          <p:nvPr/>
        </p:nvSpPr>
        <p:spPr>
          <a:xfrm>
            <a:off x="3722913" y="88509"/>
            <a:ext cx="4415246" cy="2662267"/>
          </a:xfrm>
          <a:prstGeom prst="rect">
            <a:avLst/>
          </a:prstGeom>
          <a:noFill/>
          <a:ln>
            <a:solidFill>
              <a:schemeClr val="tx1"/>
            </a:solidFill>
          </a:ln>
        </p:spPr>
        <p:txBody>
          <a:bodyPr wrap="square" rtlCol="0">
            <a:spAutoFit/>
          </a:bodyPr>
          <a:lstStyle/>
          <a:p>
            <a:r>
              <a:rPr lang="en-GB" sz="1200" u="sng" dirty="0" smtClean="0"/>
              <a:t>Personal, Social and Emotional </a:t>
            </a:r>
          </a:p>
          <a:p>
            <a:endParaRPr lang="en-GB" sz="1200" dirty="0"/>
          </a:p>
          <a:p>
            <a:r>
              <a:rPr lang="en-GB" sz="1100" dirty="0" smtClean="0"/>
              <a:t>As </a:t>
            </a:r>
            <a:r>
              <a:rPr lang="en-GB" sz="1100" b="1" dirty="0" smtClean="0"/>
              <a:t>class</a:t>
            </a:r>
            <a:r>
              <a:rPr lang="en-GB" sz="1100" dirty="0" smtClean="0"/>
              <a:t> </a:t>
            </a:r>
            <a:r>
              <a:rPr lang="en-GB" sz="1100" b="1" dirty="0" smtClean="0"/>
              <a:t>members </a:t>
            </a:r>
            <a:r>
              <a:rPr lang="en-GB" sz="1100" dirty="0" smtClean="0"/>
              <a:t>we will: </a:t>
            </a:r>
          </a:p>
          <a:p>
            <a:r>
              <a:rPr lang="en-GB" sz="1100" dirty="0" smtClean="0"/>
              <a:t>Develop our understanding of emotions. </a:t>
            </a:r>
          </a:p>
          <a:p>
            <a:r>
              <a:rPr lang="en-GB" sz="1100" dirty="0" smtClean="0"/>
              <a:t>Make friends with children and adults in our class. </a:t>
            </a:r>
          </a:p>
          <a:p>
            <a:r>
              <a:rPr lang="en-GB" sz="1100" dirty="0" smtClean="0"/>
              <a:t>Show that we are good listeners when others are speaking. (looking, listening, sitting)</a:t>
            </a:r>
          </a:p>
          <a:p>
            <a:r>
              <a:rPr lang="en-GB" sz="1100" dirty="0" smtClean="0"/>
              <a:t>Be able to talk about our likes and dislikes. </a:t>
            </a:r>
          </a:p>
          <a:p>
            <a:r>
              <a:rPr lang="en-GB" sz="1100" dirty="0" smtClean="0"/>
              <a:t>Be aware of the class rules and understand the reason for these rules. </a:t>
            </a:r>
          </a:p>
          <a:p>
            <a:r>
              <a:rPr lang="en-GB" sz="1100" dirty="0" smtClean="0"/>
              <a:t>Begin to adapt our behaviour to different environments and social situations.</a:t>
            </a:r>
          </a:p>
          <a:p>
            <a:r>
              <a:rPr lang="en-GB" sz="1100" dirty="0" smtClean="0"/>
              <a:t>Recognise 5 networking people they trust and can confide in.</a:t>
            </a:r>
          </a:p>
          <a:p>
            <a:r>
              <a:rPr lang="en-GB" sz="1100" dirty="0" smtClean="0"/>
              <a:t>Be aware and able to discuss differences and things that make people special.</a:t>
            </a:r>
          </a:p>
          <a:p>
            <a:r>
              <a:rPr lang="en-GB" sz="1100" dirty="0" smtClean="0"/>
              <a:t>Stranger danger and fire safety.</a:t>
            </a:r>
          </a:p>
        </p:txBody>
      </p:sp>
      <p:sp>
        <p:nvSpPr>
          <p:cNvPr id="5" name="TextBox 4"/>
          <p:cNvSpPr txBox="1"/>
          <p:nvPr/>
        </p:nvSpPr>
        <p:spPr>
          <a:xfrm>
            <a:off x="8264434" y="88509"/>
            <a:ext cx="3735977" cy="2862322"/>
          </a:xfrm>
          <a:prstGeom prst="rect">
            <a:avLst/>
          </a:prstGeom>
          <a:noFill/>
          <a:ln>
            <a:solidFill>
              <a:schemeClr val="tx1"/>
            </a:solidFill>
          </a:ln>
        </p:spPr>
        <p:txBody>
          <a:bodyPr wrap="square" rtlCol="0">
            <a:spAutoFit/>
          </a:bodyPr>
          <a:lstStyle/>
          <a:p>
            <a:r>
              <a:rPr lang="en-GB" sz="1200" u="sng" dirty="0" smtClean="0"/>
              <a:t>Communication and Language </a:t>
            </a:r>
          </a:p>
          <a:p>
            <a:endParaRPr lang="en-GB" sz="1200" u="sng" dirty="0"/>
          </a:p>
          <a:p>
            <a:r>
              <a:rPr lang="en-GB" sz="1200" dirty="0" smtClean="0"/>
              <a:t>As </a:t>
            </a:r>
            <a:r>
              <a:rPr lang="en-GB" sz="1200" b="1" dirty="0" smtClean="0"/>
              <a:t>communicators</a:t>
            </a:r>
            <a:r>
              <a:rPr lang="en-GB" sz="1200" dirty="0" smtClean="0"/>
              <a:t> we will: </a:t>
            </a:r>
          </a:p>
          <a:p>
            <a:endParaRPr lang="en-GB" sz="1200" dirty="0"/>
          </a:p>
          <a:p>
            <a:r>
              <a:rPr lang="en-GB" sz="1200" dirty="0" smtClean="0"/>
              <a:t>Develop our ability to listen and follow instructions by playing lots of listening games.</a:t>
            </a:r>
          </a:p>
          <a:p>
            <a:r>
              <a:rPr lang="en-GB" sz="1200" dirty="0" smtClean="0"/>
              <a:t>Develop the ability to sit in a circle and listen to others opinions and interests by only talking when holding Jigsaw Jeanie. </a:t>
            </a:r>
          </a:p>
          <a:p>
            <a:r>
              <a:rPr lang="en-GB" sz="1200" dirty="0" smtClean="0"/>
              <a:t>Be able to talk about our family, friends, likes and dislikes.</a:t>
            </a:r>
          </a:p>
          <a:p>
            <a:r>
              <a:rPr lang="en-GB" sz="1200" dirty="0" smtClean="0"/>
              <a:t>Start to respond to instructions given by adults in class. </a:t>
            </a:r>
          </a:p>
          <a:p>
            <a:r>
              <a:rPr lang="en-GB" sz="1200" dirty="0" smtClean="0"/>
              <a:t>Learn new vocabulary about our bodies, feelings, senses and religions.</a:t>
            </a:r>
          </a:p>
          <a:p>
            <a:r>
              <a:rPr lang="en-GB" sz="1200" dirty="0" smtClean="0"/>
              <a:t>Recognise and talk about people who help us. </a:t>
            </a:r>
          </a:p>
        </p:txBody>
      </p:sp>
      <p:sp>
        <p:nvSpPr>
          <p:cNvPr id="6" name="TextBox 5"/>
          <p:cNvSpPr txBox="1"/>
          <p:nvPr/>
        </p:nvSpPr>
        <p:spPr>
          <a:xfrm>
            <a:off x="9183187" y="3005783"/>
            <a:ext cx="2878187" cy="3600986"/>
          </a:xfrm>
          <a:prstGeom prst="rect">
            <a:avLst/>
          </a:prstGeom>
          <a:noFill/>
          <a:ln>
            <a:solidFill>
              <a:schemeClr val="tx1"/>
            </a:solidFill>
          </a:ln>
        </p:spPr>
        <p:txBody>
          <a:bodyPr wrap="square" rtlCol="0">
            <a:spAutoFit/>
          </a:bodyPr>
          <a:lstStyle/>
          <a:p>
            <a:r>
              <a:rPr lang="en-GB" sz="1200" u="sng" dirty="0" smtClean="0"/>
              <a:t>Literacy</a:t>
            </a:r>
            <a:r>
              <a:rPr lang="en-GB" sz="1200" dirty="0" smtClean="0"/>
              <a:t> </a:t>
            </a:r>
          </a:p>
          <a:p>
            <a:r>
              <a:rPr lang="en-GB" sz="1200" dirty="0" smtClean="0"/>
              <a:t>As </a:t>
            </a:r>
            <a:r>
              <a:rPr lang="en-GB" sz="1200" b="1" dirty="0" smtClean="0"/>
              <a:t>writers</a:t>
            </a:r>
            <a:r>
              <a:rPr lang="en-GB" sz="1200" dirty="0" smtClean="0"/>
              <a:t> and </a:t>
            </a:r>
            <a:r>
              <a:rPr lang="en-GB" sz="1200" b="1" dirty="0" smtClean="0"/>
              <a:t>readers</a:t>
            </a:r>
            <a:r>
              <a:rPr lang="en-GB" sz="1200" dirty="0" smtClean="0"/>
              <a:t> we will: </a:t>
            </a:r>
          </a:p>
          <a:p>
            <a:endParaRPr lang="en-GB" sz="1200" dirty="0"/>
          </a:p>
          <a:p>
            <a:r>
              <a:rPr lang="en-GB" sz="1200" dirty="0" smtClean="0"/>
              <a:t>Learn read write inc set 1 phonics: m,a,s,d,t,I,n,g,o,c,k,u,b,f,l,e,r,j,v,y,w,z,x,th,sh,nk,ng,ch</a:t>
            </a:r>
          </a:p>
          <a:p>
            <a:r>
              <a:rPr lang="en-GB" sz="1200" dirty="0" smtClean="0"/>
              <a:t>Be able to segment the sounds we hear in words (initial, middle and end). </a:t>
            </a:r>
          </a:p>
          <a:p>
            <a:r>
              <a:rPr lang="en-GB" sz="1200" dirty="0" smtClean="0"/>
              <a:t>Use our phonic knowledge to be able to link the sounds we hear in words to letters. </a:t>
            </a:r>
          </a:p>
          <a:p>
            <a:r>
              <a:rPr lang="en-GB" sz="1200" dirty="0" smtClean="0"/>
              <a:t>Be confident to use letters to communicate meaning.</a:t>
            </a:r>
          </a:p>
          <a:p>
            <a:r>
              <a:rPr lang="en-GB" sz="1200" dirty="0" smtClean="0"/>
              <a:t>Start to read and write basic cvc words. </a:t>
            </a:r>
          </a:p>
          <a:p>
            <a:r>
              <a:rPr lang="en-GB" sz="1200" dirty="0" smtClean="0"/>
              <a:t>Extend our knowledge of non fiction books.</a:t>
            </a:r>
          </a:p>
          <a:p>
            <a:r>
              <a:rPr lang="en-GB" sz="1200" dirty="0" smtClean="0"/>
              <a:t>Handle a book correctly, turning the pages. </a:t>
            </a:r>
          </a:p>
          <a:p>
            <a:r>
              <a:rPr lang="en-GB" sz="1200" dirty="0" smtClean="0"/>
              <a:t>Recall simple information from a story that has been read.</a:t>
            </a:r>
          </a:p>
          <a:p>
            <a:r>
              <a:rPr lang="en-GB" sz="1200" dirty="0" smtClean="0"/>
              <a:t>To recognise own name. </a:t>
            </a:r>
          </a:p>
          <a:p>
            <a:r>
              <a:rPr lang="en-GB" sz="1200" dirty="0" smtClean="0"/>
              <a:t>To begin writing own name.</a:t>
            </a:r>
            <a:endParaRPr lang="en-GB" sz="1200" dirty="0"/>
          </a:p>
        </p:txBody>
      </p:sp>
      <p:sp>
        <p:nvSpPr>
          <p:cNvPr id="7" name="TextBox 6"/>
          <p:cNvSpPr txBox="1"/>
          <p:nvPr/>
        </p:nvSpPr>
        <p:spPr>
          <a:xfrm>
            <a:off x="4432661" y="3623494"/>
            <a:ext cx="2377440" cy="3046988"/>
          </a:xfrm>
          <a:prstGeom prst="rect">
            <a:avLst/>
          </a:prstGeom>
          <a:noFill/>
          <a:ln>
            <a:solidFill>
              <a:schemeClr val="tx1"/>
            </a:solidFill>
          </a:ln>
        </p:spPr>
        <p:txBody>
          <a:bodyPr wrap="square" rtlCol="0">
            <a:spAutoFit/>
          </a:bodyPr>
          <a:lstStyle/>
          <a:p>
            <a:r>
              <a:rPr lang="en-GB" sz="1200" b="1" dirty="0" smtClean="0"/>
              <a:t>Mathematics</a:t>
            </a:r>
            <a:r>
              <a:rPr lang="en-GB" sz="1200" dirty="0" smtClean="0"/>
              <a:t> </a:t>
            </a:r>
          </a:p>
          <a:p>
            <a:endParaRPr lang="en-GB" sz="1200" dirty="0"/>
          </a:p>
          <a:p>
            <a:r>
              <a:rPr lang="en-GB" sz="1200" dirty="0" smtClean="0"/>
              <a:t>As </a:t>
            </a:r>
            <a:r>
              <a:rPr lang="en-GB" sz="1200" b="1" dirty="0" smtClean="0"/>
              <a:t>mathematicians</a:t>
            </a:r>
            <a:r>
              <a:rPr lang="en-GB" sz="1200" dirty="0" smtClean="0"/>
              <a:t> we will: </a:t>
            </a:r>
          </a:p>
          <a:p>
            <a:endParaRPr lang="en-GB" sz="1200" dirty="0"/>
          </a:p>
          <a:p>
            <a:r>
              <a:rPr lang="en-GB" sz="1200" dirty="0" smtClean="0"/>
              <a:t>Concentrate on numbers between 1-10.</a:t>
            </a:r>
          </a:p>
          <a:p>
            <a:r>
              <a:rPr lang="en-GB" sz="1200" dirty="0" smtClean="0"/>
              <a:t>Subitise numbers to 5.</a:t>
            </a:r>
          </a:p>
          <a:p>
            <a:r>
              <a:rPr lang="en-GB" sz="1200" dirty="0" smtClean="0"/>
              <a:t>Count objects accurately using a moving strategy.</a:t>
            </a:r>
          </a:p>
          <a:p>
            <a:r>
              <a:rPr lang="en-GB" sz="1200" dirty="0" smtClean="0"/>
              <a:t>Select the correct numeral to represent 1-10 objects.</a:t>
            </a:r>
          </a:p>
          <a:p>
            <a:r>
              <a:rPr lang="en-GB" sz="1200" dirty="0" smtClean="0"/>
              <a:t>Use vocabulary more than, fewer than.</a:t>
            </a:r>
          </a:p>
          <a:p>
            <a:r>
              <a:rPr lang="en-GB" sz="1200" dirty="0" smtClean="0"/>
              <a:t>Find out what number is 1 more and 1 less than a given number. </a:t>
            </a:r>
          </a:p>
          <a:p>
            <a:r>
              <a:rPr lang="en-GB" sz="1200" dirty="0" smtClean="0"/>
              <a:t>Look at common 2D shapes.</a:t>
            </a:r>
            <a:endParaRPr lang="en-GB" sz="1200" dirty="0"/>
          </a:p>
        </p:txBody>
      </p:sp>
      <p:sp>
        <p:nvSpPr>
          <p:cNvPr id="8" name="TextBox 7"/>
          <p:cNvSpPr txBox="1"/>
          <p:nvPr/>
        </p:nvSpPr>
        <p:spPr>
          <a:xfrm>
            <a:off x="6914604" y="3005783"/>
            <a:ext cx="2151017" cy="3785652"/>
          </a:xfrm>
          <a:prstGeom prst="rect">
            <a:avLst/>
          </a:prstGeom>
          <a:noFill/>
          <a:ln>
            <a:solidFill>
              <a:schemeClr val="tx1"/>
            </a:solidFill>
          </a:ln>
        </p:spPr>
        <p:txBody>
          <a:bodyPr wrap="square" rtlCol="0">
            <a:spAutoFit/>
          </a:bodyPr>
          <a:lstStyle/>
          <a:p>
            <a:r>
              <a:rPr lang="en-GB" sz="1200" u="sng" dirty="0" smtClean="0"/>
              <a:t>Expressive Art &amp; Design</a:t>
            </a:r>
            <a:r>
              <a:rPr lang="en-GB" sz="1200" dirty="0" smtClean="0"/>
              <a:t> </a:t>
            </a:r>
          </a:p>
          <a:p>
            <a:endParaRPr lang="en-GB" sz="1200" dirty="0"/>
          </a:p>
          <a:p>
            <a:r>
              <a:rPr lang="en-GB" sz="1200" dirty="0" smtClean="0"/>
              <a:t>As </a:t>
            </a:r>
            <a:r>
              <a:rPr lang="en-GB" sz="1200" b="1" dirty="0" smtClean="0"/>
              <a:t>artists</a:t>
            </a:r>
            <a:r>
              <a:rPr lang="en-GB" sz="1200" dirty="0" smtClean="0"/>
              <a:t>, </a:t>
            </a:r>
            <a:r>
              <a:rPr lang="en-GB" sz="1200" b="1" dirty="0" smtClean="0"/>
              <a:t>designers</a:t>
            </a:r>
            <a:r>
              <a:rPr lang="en-GB" sz="1200" dirty="0" smtClean="0"/>
              <a:t> and </a:t>
            </a:r>
            <a:r>
              <a:rPr lang="en-GB" sz="1200" b="1" dirty="0" smtClean="0"/>
              <a:t>musicians</a:t>
            </a:r>
            <a:r>
              <a:rPr lang="en-GB" sz="1200" dirty="0" smtClean="0"/>
              <a:t> we will: </a:t>
            </a:r>
          </a:p>
          <a:p>
            <a:endParaRPr lang="en-GB" sz="1200" dirty="0"/>
          </a:p>
          <a:p>
            <a:r>
              <a:rPr lang="en-GB" sz="1200" dirty="0" smtClean="0"/>
              <a:t>Use junk modelling to make vehicles. Use different creative techniques such as chalking, pastels, collage and paint to represent our creations. </a:t>
            </a:r>
          </a:p>
          <a:p>
            <a:r>
              <a:rPr lang="en-GB" sz="1200" dirty="0" smtClean="0"/>
              <a:t>We will be influenced by T4W to create art work and props to retell the story. </a:t>
            </a:r>
          </a:p>
          <a:p>
            <a:r>
              <a:rPr lang="en-GB" sz="1200" dirty="0" smtClean="0"/>
              <a:t>Expand our vocabulary in small world play. </a:t>
            </a:r>
          </a:p>
          <a:p>
            <a:r>
              <a:rPr lang="en-GB" sz="1200" dirty="0" smtClean="0"/>
              <a:t>Play cooperatively together when engaged in the same task. </a:t>
            </a:r>
          </a:p>
          <a:p>
            <a:r>
              <a:rPr lang="en-GB" sz="1200" dirty="0" smtClean="0"/>
              <a:t>We will present our findings from our topic to adults.  </a:t>
            </a:r>
            <a:endParaRPr lang="en-GB" sz="1200" dirty="0"/>
          </a:p>
        </p:txBody>
      </p:sp>
      <p:sp>
        <p:nvSpPr>
          <p:cNvPr id="9" name="TextBox 8"/>
          <p:cNvSpPr txBox="1"/>
          <p:nvPr/>
        </p:nvSpPr>
        <p:spPr>
          <a:xfrm>
            <a:off x="1517469" y="3649381"/>
            <a:ext cx="2819396" cy="3046988"/>
          </a:xfrm>
          <a:prstGeom prst="rect">
            <a:avLst/>
          </a:prstGeom>
          <a:noFill/>
          <a:ln>
            <a:solidFill>
              <a:schemeClr val="tx1"/>
            </a:solidFill>
          </a:ln>
        </p:spPr>
        <p:txBody>
          <a:bodyPr wrap="square" rtlCol="0">
            <a:spAutoFit/>
          </a:bodyPr>
          <a:lstStyle/>
          <a:p>
            <a:r>
              <a:rPr lang="en-GB" sz="1200" u="sng" dirty="0" smtClean="0"/>
              <a:t>Understanding the world </a:t>
            </a:r>
          </a:p>
          <a:p>
            <a:endParaRPr lang="en-GB" sz="1200" u="sng" dirty="0"/>
          </a:p>
          <a:p>
            <a:r>
              <a:rPr lang="en-GB" sz="1200" dirty="0" smtClean="0"/>
              <a:t>As </a:t>
            </a:r>
            <a:r>
              <a:rPr lang="en-GB" sz="1200" b="1" dirty="0" smtClean="0"/>
              <a:t>geographers</a:t>
            </a:r>
            <a:r>
              <a:rPr lang="en-GB" sz="1200" dirty="0" smtClean="0"/>
              <a:t>, </a:t>
            </a:r>
            <a:r>
              <a:rPr lang="en-GB" sz="1200" b="1" dirty="0" smtClean="0"/>
              <a:t>scientists</a:t>
            </a:r>
            <a:r>
              <a:rPr lang="en-GB" sz="1200" dirty="0" smtClean="0"/>
              <a:t> and </a:t>
            </a:r>
            <a:r>
              <a:rPr lang="en-GB" sz="1200" b="1" dirty="0" smtClean="0"/>
              <a:t>historians</a:t>
            </a:r>
            <a:r>
              <a:rPr lang="en-GB" sz="1200" dirty="0" smtClean="0"/>
              <a:t> we will: </a:t>
            </a:r>
          </a:p>
          <a:p>
            <a:endParaRPr lang="en-GB" sz="1200" dirty="0"/>
          </a:p>
          <a:p>
            <a:r>
              <a:rPr lang="en-GB" sz="1200" dirty="0" smtClean="0"/>
              <a:t>Compare emergency services from around the world. </a:t>
            </a:r>
          </a:p>
          <a:p>
            <a:r>
              <a:rPr lang="en-GB" sz="1200" dirty="0" smtClean="0"/>
              <a:t>Look at the changes over the years in the emergency services; vehicles, clothing etc. </a:t>
            </a:r>
          </a:p>
          <a:p>
            <a:endParaRPr lang="en-GB" sz="1200" dirty="0" smtClean="0"/>
          </a:p>
          <a:p>
            <a:r>
              <a:rPr lang="en-GB" sz="1200" dirty="0" smtClean="0"/>
              <a:t>As </a:t>
            </a:r>
            <a:r>
              <a:rPr lang="en-GB" sz="1200" b="1" dirty="0" smtClean="0"/>
              <a:t>Technologists</a:t>
            </a:r>
            <a:r>
              <a:rPr lang="en-GB" sz="1200" dirty="0" smtClean="0"/>
              <a:t> we will: </a:t>
            </a:r>
          </a:p>
          <a:p>
            <a:r>
              <a:rPr lang="en-GB" sz="1200" dirty="0" smtClean="0"/>
              <a:t>Be using the Bee bots for a rescue mission. </a:t>
            </a:r>
          </a:p>
          <a:p>
            <a:r>
              <a:rPr lang="en-GB" sz="1200" dirty="0" smtClean="0"/>
              <a:t>Take photos on </a:t>
            </a:r>
            <a:r>
              <a:rPr lang="en-GB" sz="1200" dirty="0" err="1" smtClean="0"/>
              <a:t>ipads</a:t>
            </a:r>
            <a:r>
              <a:rPr lang="en-GB" sz="1200" dirty="0" smtClean="0"/>
              <a:t>.</a:t>
            </a:r>
          </a:p>
          <a:p>
            <a:r>
              <a:rPr lang="en-GB" sz="1200" dirty="0" smtClean="0"/>
              <a:t>Purple mash – People who help us.</a:t>
            </a:r>
          </a:p>
          <a:p>
            <a:r>
              <a:rPr lang="en-GB" sz="1200" dirty="0" smtClean="0"/>
              <a:t>Maths shed – counting Interactive games.</a:t>
            </a:r>
          </a:p>
        </p:txBody>
      </p:sp>
      <p:sp>
        <p:nvSpPr>
          <p:cNvPr id="10" name="TextBox 9"/>
          <p:cNvSpPr txBox="1"/>
          <p:nvPr/>
        </p:nvSpPr>
        <p:spPr>
          <a:xfrm>
            <a:off x="69666" y="2884014"/>
            <a:ext cx="1349831" cy="2123658"/>
          </a:xfrm>
          <a:prstGeom prst="rect">
            <a:avLst/>
          </a:prstGeom>
          <a:noFill/>
          <a:ln>
            <a:solidFill>
              <a:schemeClr val="tx1"/>
            </a:solidFill>
          </a:ln>
        </p:spPr>
        <p:txBody>
          <a:bodyPr wrap="square" rtlCol="0">
            <a:spAutoFit/>
          </a:bodyPr>
          <a:lstStyle/>
          <a:p>
            <a:pPr algn="ctr"/>
            <a:r>
              <a:rPr lang="en-GB" dirty="0" smtClean="0"/>
              <a:t>Trips</a:t>
            </a:r>
          </a:p>
          <a:p>
            <a:pPr algn="ctr"/>
            <a:endParaRPr lang="en-GB" dirty="0"/>
          </a:p>
          <a:p>
            <a:pPr algn="ctr"/>
            <a:r>
              <a:rPr lang="en-GB" sz="1200" dirty="0" smtClean="0"/>
              <a:t>Fire station</a:t>
            </a:r>
          </a:p>
          <a:p>
            <a:pPr algn="ctr"/>
            <a:r>
              <a:rPr lang="en-GB" sz="1200" dirty="0" smtClean="0"/>
              <a:t>Police (Visit)</a:t>
            </a:r>
          </a:p>
          <a:p>
            <a:pPr algn="ctr"/>
            <a:r>
              <a:rPr lang="en-GB" sz="1200" dirty="0" smtClean="0"/>
              <a:t>Doctors/ paramedics</a:t>
            </a:r>
          </a:p>
          <a:p>
            <a:pPr algn="ctr"/>
            <a:r>
              <a:rPr lang="en-GB" sz="1200" dirty="0" smtClean="0"/>
              <a:t>Parents (come read with us)</a:t>
            </a:r>
          </a:p>
          <a:p>
            <a:pPr algn="ctr"/>
            <a:r>
              <a:rPr lang="en-GB" sz="1200" dirty="0" smtClean="0"/>
              <a:t>School field autumn walk</a:t>
            </a:r>
          </a:p>
        </p:txBody>
      </p:sp>
      <p:sp>
        <p:nvSpPr>
          <p:cNvPr id="11" name="TextBox 10"/>
          <p:cNvSpPr txBox="1"/>
          <p:nvPr/>
        </p:nvSpPr>
        <p:spPr>
          <a:xfrm>
            <a:off x="69666" y="5100819"/>
            <a:ext cx="1349831" cy="1661993"/>
          </a:xfrm>
          <a:prstGeom prst="rect">
            <a:avLst/>
          </a:prstGeom>
          <a:noFill/>
          <a:ln>
            <a:solidFill>
              <a:schemeClr val="tx1"/>
            </a:solidFill>
          </a:ln>
        </p:spPr>
        <p:txBody>
          <a:bodyPr wrap="square" rtlCol="0">
            <a:spAutoFit/>
          </a:bodyPr>
          <a:lstStyle/>
          <a:p>
            <a:pPr algn="ctr"/>
            <a:r>
              <a:rPr lang="en-GB" dirty="0" smtClean="0"/>
              <a:t>Talk for Writing</a:t>
            </a:r>
          </a:p>
          <a:p>
            <a:pPr algn="ctr"/>
            <a:r>
              <a:rPr lang="en-GB" sz="1100" dirty="0"/>
              <a:t>We’re going on a bear hunt.</a:t>
            </a:r>
          </a:p>
          <a:p>
            <a:pPr algn="ctr"/>
            <a:r>
              <a:rPr lang="en-GB" sz="1100" dirty="0"/>
              <a:t>The little red hen</a:t>
            </a:r>
          </a:p>
          <a:p>
            <a:pPr algn="ctr"/>
            <a:r>
              <a:rPr lang="en-GB" sz="1100" dirty="0" err="1"/>
              <a:t>Handa’s</a:t>
            </a:r>
            <a:r>
              <a:rPr lang="en-GB" sz="1100" dirty="0"/>
              <a:t> surprise (Black history month</a:t>
            </a:r>
            <a:r>
              <a:rPr lang="en-GB" sz="1100" dirty="0" smtClean="0"/>
              <a:t>)</a:t>
            </a:r>
            <a:endParaRPr lang="en-GB" sz="1100" dirty="0"/>
          </a:p>
        </p:txBody>
      </p:sp>
    </p:spTree>
    <p:extLst>
      <p:ext uri="{BB962C8B-B14F-4D97-AF65-F5344CB8AC3E}">
        <p14:creationId xmlns:p14="http://schemas.microsoft.com/office/powerpoint/2010/main" val="2484264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07870" y="2674647"/>
            <a:ext cx="3570515" cy="646331"/>
          </a:xfrm>
          <a:prstGeom prst="rect">
            <a:avLst/>
          </a:prstGeom>
          <a:noFill/>
          <a:ln>
            <a:solidFill>
              <a:schemeClr val="tx1"/>
            </a:solidFill>
          </a:ln>
        </p:spPr>
        <p:txBody>
          <a:bodyPr wrap="square" rtlCol="0">
            <a:spAutoFit/>
          </a:bodyPr>
          <a:lstStyle/>
          <a:p>
            <a:pPr algn="ctr"/>
            <a:r>
              <a:rPr lang="en-GB" dirty="0" smtClean="0"/>
              <a:t>Autumn 2</a:t>
            </a:r>
          </a:p>
          <a:p>
            <a:pPr algn="ctr"/>
            <a:r>
              <a:rPr lang="en-GB" dirty="0" smtClean="0"/>
              <a:t>Celebrations/ all around the world</a:t>
            </a:r>
          </a:p>
        </p:txBody>
      </p:sp>
      <p:sp>
        <p:nvSpPr>
          <p:cNvPr id="3" name="TextBox 2"/>
          <p:cNvSpPr txBox="1"/>
          <p:nvPr/>
        </p:nvSpPr>
        <p:spPr>
          <a:xfrm>
            <a:off x="113209" y="113211"/>
            <a:ext cx="3483429" cy="2492990"/>
          </a:xfrm>
          <a:prstGeom prst="rect">
            <a:avLst/>
          </a:prstGeom>
          <a:noFill/>
          <a:ln>
            <a:solidFill>
              <a:schemeClr val="tx1"/>
            </a:solidFill>
          </a:ln>
        </p:spPr>
        <p:txBody>
          <a:bodyPr wrap="square" rtlCol="0">
            <a:spAutoFit/>
          </a:bodyPr>
          <a:lstStyle/>
          <a:p>
            <a:r>
              <a:rPr lang="en-GB" sz="1200" u="sng" dirty="0" smtClean="0"/>
              <a:t>Physical Development </a:t>
            </a:r>
          </a:p>
          <a:p>
            <a:endParaRPr lang="en-GB" sz="1200" u="sng" dirty="0" smtClean="0"/>
          </a:p>
          <a:p>
            <a:r>
              <a:rPr lang="en-GB" sz="1200" dirty="0" smtClean="0"/>
              <a:t>As </a:t>
            </a:r>
            <a:r>
              <a:rPr lang="en-GB" sz="1200" b="1" dirty="0" smtClean="0"/>
              <a:t>athletes</a:t>
            </a:r>
            <a:r>
              <a:rPr lang="en-GB" sz="1200" dirty="0" smtClean="0"/>
              <a:t> we will: </a:t>
            </a:r>
          </a:p>
          <a:p>
            <a:r>
              <a:rPr lang="en-GB" sz="1200" dirty="0" smtClean="0"/>
              <a:t>Develop throwing, catching and dribbling. </a:t>
            </a:r>
          </a:p>
          <a:p>
            <a:r>
              <a:rPr lang="en-GB" sz="1200" dirty="0" smtClean="0"/>
              <a:t>Develop our pencil grip and letter formation. Develop scissor control along a curve and circles. Healthy choices (snack).</a:t>
            </a:r>
          </a:p>
          <a:p>
            <a:r>
              <a:rPr lang="en-GB" sz="1200" dirty="0" smtClean="0"/>
              <a:t>Prepositional language/ movements.</a:t>
            </a:r>
          </a:p>
          <a:p>
            <a:r>
              <a:rPr lang="en-GB" sz="1200" dirty="0" smtClean="0"/>
              <a:t>Climbing over/ under etc.</a:t>
            </a:r>
            <a:endParaRPr lang="en-GB" sz="1200" dirty="0"/>
          </a:p>
          <a:p>
            <a:r>
              <a:rPr lang="en-GB" sz="1200" dirty="0" smtClean="0"/>
              <a:t>Getting dressed independently.</a:t>
            </a:r>
          </a:p>
          <a:p>
            <a:endParaRPr lang="en-GB" sz="1200" dirty="0" smtClean="0"/>
          </a:p>
          <a:p>
            <a:r>
              <a:rPr lang="en-GB" sz="1200" dirty="0" smtClean="0"/>
              <a:t>As </a:t>
            </a:r>
            <a:r>
              <a:rPr lang="en-GB" sz="1200" b="1" dirty="0" smtClean="0"/>
              <a:t>Scientists</a:t>
            </a:r>
            <a:r>
              <a:rPr lang="en-GB" sz="1200" dirty="0" smtClean="0"/>
              <a:t> we will: </a:t>
            </a:r>
          </a:p>
          <a:p>
            <a:r>
              <a:rPr lang="en-GB" sz="1200" dirty="0" smtClean="0"/>
              <a:t>Keeping ourselves safe/ healthy.</a:t>
            </a:r>
            <a:endParaRPr lang="en-GB" sz="1200" dirty="0"/>
          </a:p>
        </p:txBody>
      </p:sp>
      <p:sp>
        <p:nvSpPr>
          <p:cNvPr id="4" name="TextBox 3"/>
          <p:cNvSpPr txBox="1"/>
          <p:nvPr/>
        </p:nvSpPr>
        <p:spPr>
          <a:xfrm>
            <a:off x="3722913" y="88509"/>
            <a:ext cx="4415246" cy="2308324"/>
          </a:xfrm>
          <a:prstGeom prst="rect">
            <a:avLst/>
          </a:prstGeom>
          <a:noFill/>
          <a:ln>
            <a:solidFill>
              <a:schemeClr val="tx1"/>
            </a:solidFill>
          </a:ln>
        </p:spPr>
        <p:txBody>
          <a:bodyPr wrap="square" rtlCol="0">
            <a:spAutoFit/>
          </a:bodyPr>
          <a:lstStyle/>
          <a:p>
            <a:r>
              <a:rPr lang="en-GB" sz="1200" u="sng" dirty="0" smtClean="0"/>
              <a:t>Personal, Social and Emotional </a:t>
            </a:r>
          </a:p>
          <a:p>
            <a:endParaRPr lang="en-GB" sz="1200" dirty="0"/>
          </a:p>
          <a:p>
            <a:r>
              <a:rPr lang="en-GB" sz="1200" dirty="0" smtClean="0"/>
              <a:t>As </a:t>
            </a:r>
            <a:r>
              <a:rPr lang="en-GB" sz="1200" b="1" dirty="0" smtClean="0"/>
              <a:t>class</a:t>
            </a:r>
            <a:r>
              <a:rPr lang="en-GB" sz="1200" dirty="0" smtClean="0"/>
              <a:t> </a:t>
            </a:r>
            <a:r>
              <a:rPr lang="en-GB" sz="1200" b="1" dirty="0" smtClean="0"/>
              <a:t>members </a:t>
            </a:r>
            <a:r>
              <a:rPr lang="en-GB" sz="1200" dirty="0" smtClean="0"/>
              <a:t>we will: </a:t>
            </a:r>
          </a:p>
          <a:p>
            <a:r>
              <a:rPr lang="en-GB" sz="1200" dirty="0" smtClean="0"/>
              <a:t>Develop our understanding that everyone is good at different things. Be able to be kind to others.</a:t>
            </a:r>
          </a:p>
          <a:p>
            <a:r>
              <a:rPr lang="en-GB" sz="1200" dirty="0" smtClean="0"/>
              <a:t>Explain to others their likes and dislikes.</a:t>
            </a:r>
          </a:p>
          <a:p>
            <a:r>
              <a:rPr lang="en-GB" sz="1200" dirty="0" smtClean="0"/>
              <a:t>Sit and show attention to a task. </a:t>
            </a:r>
          </a:p>
          <a:p>
            <a:r>
              <a:rPr lang="en-GB" sz="1200" dirty="0" smtClean="0"/>
              <a:t>Be aware that people around the world celebrate different things. </a:t>
            </a:r>
          </a:p>
          <a:p>
            <a:r>
              <a:rPr lang="en-GB" sz="1200" dirty="0" smtClean="0"/>
              <a:t>Be aware of different religions around the world.</a:t>
            </a:r>
          </a:p>
          <a:p>
            <a:r>
              <a:rPr lang="en-GB" sz="1200" dirty="0" smtClean="0"/>
              <a:t>Be able to work as a team together. </a:t>
            </a:r>
          </a:p>
          <a:p>
            <a:r>
              <a:rPr lang="en-GB" sz="1200" dirty="0" smtClean="0"/>
              <a:t>Develop our patience skills whilst practising our play.</a:t>
            </a:r>
          </a:p>
          <a:p>
            <a:r>
              <a:rPr lang="en-GB" sz="1200" dirty="0" smtClean="0"/>
              <a:t>Discuss their beliefs and respect others, even if they are different.</a:t>
            </a:r>
          </a:p>
        </p:txBody>
      </p:sp>
      <p:sp>
        <p:nvSpPr>
          <p:cNvPr id="5" name="TextBox 4"/>
          <p:cNvSpPr txBox="1"/>
          <p:nvPr/>
        </p:nvSpPr>
        <p:spPr>
          <a:xfrm>
            <a:off x="8264434" y="88509"/>
            <a:ext cx="3735977" cy="2677656"/>
          </a:xfrm>
          <a:prstGeom prst="rect">
            <a:avLst/>
          </a:prstGeom>
          <a:noFill/>
          <a:ln>
            <a:solidFill>
              <a:schemeClr val="tx1"/>
            </a:solidFill>
          </a:ln>
        </p:spPr>
        <p:txBody>
          <a:bodyPr wrap="square" rtlCol="0">
            <a:spAutoFit/>
          </a:bodyPr>
          <a:lstStyle/>
          <a:p>
            <a:r>
              <a:rPr lang="en-GB" sz="1200" u="sng" dirty="0" smtClean="0"/>
              <a:t>Communication and Language </a:t>
            </a:r>
          </a:p>
          <a:p>
            <a:endParaRPr lang="en-GB" sz="1200" u="sng" dirty="0"/>
          </a:p>
          <a:p>
            <a:r>
              <a:rPr lang="en-GB" sz="1200" dirty="0" smtClean="0"/>
              <a:t>As </a:t>
            </a:r>
            <a:r>
              <a:rPr lang="en-GB" sz="1200" b="1" dirty="0" smtClean="0"/>
              <a:t>communicators</a:t>
            </a:r>
            <a:r>
              <a:rPr lang="en-GB" sz="1200" dirty="0" smtClean="0"/>
              <a:t> we will: </a:t>
            </a:r>
          </a:p>
          <a:p>
            <a:endParaRPr lang="en-GB" sz="1200" dirty="0"/>
          </a:p>
          <a:p>
            <a:r>
              <a:rPr lang="en-GB" sz="1200" dirty="0" smtClean="0"/>
              <a:t>Develop our ability to follow two-step instructions. </a:t>
            </a:r>
          </a:p>
          <a:p>
            <a:r>
              <a:rPr lang="en-GB" sz="1200" dirty="0" smtClean="0"/>
              <a:t>Develop our looking skills and look at our friends talking. Be able to ask for help when needed. </a:t>
            </a:r>
          </a:p>
          <a:p>
            <a:r>
              <a:rPr lang="en-GB" sz="1200" dirty="0" smtClean="0"/>
              <a:t>Be able to retell stories and use props.</a:t>
            </a:r>
          </a:p>
          <a:p>
            <a:r>
              <a:rPr lang="en-GB" sz="1200" dirty="0" smtClean="0"/>
              <a:t>Learn new storytelling vocabulary.</a:t>
            </a:r>
          </a:p>
          <a:p>
            <a:r>
              <a:rPr lang="en-GB" sz="1200" dirty="0" smtClean="0"/>
              <a:t>Be able to stand at the front of the class and talk about something that interests them.</a:t>
            </a:r>
          </a:p>
          <a:p>
            <a:r>
              <a:rPr lang="en-GB" sz="1200" dirty="0" smtClean="0"/>
              <a:t>Be able to use vocabulary specific to the topic we are learning when talking about it.</a:t>
            </a:r>
          </a:p>
          <a:p>
            <a:endParaRPr lang="en-GB" sz="1200" dirty="0" smtClean="0"/>
          </a:p>
        </p:txBody>
      </p:sp>
      <p:sp>
        <p:nvSpPr>
          <p:cNvPr id="6" name="TextBox 5"/>
          <p:cNvSpPr txBox="1"/>
          <p:nvPr/>
        </p:nvSpPr>
        <p:spPr>
          <a:xfrm>
            <a:off x="9387840" y="3005783"/>
            <a:ext cx="2673534" cy="3970318"/>
          </a:xfrm>
          <a:prstGeom prst="rect">
            <a:avLst/>
          </a:prstGeom>
          <a:noFill/>
          <a:ln>
            <a:solidFill>
              <a:schemeClr val="tx1"/>
            </a:solidFill>
          </a:ln>
        </p:spPr>
        <p:txBody>
          <a:bodyPr wrap="square" rtlCol="0">
            <a:spAutoFit/>
          </a:bodyPr>
          <a:lstStyle/>
          <a:p>
            <a:r>
              <a:rPr lang="en-GB" sz="1200" u="sng" dirty="0" smtClean="0"/>
              <a:t>Literacy</a:t>
            </a:r>
            <a:r>
              <a:rPr lang="en-GB" sz="1200" dirty="0" smtClean="0"/>
              <a:t> </a:t>
            </a:r>
          </a:p>
          <a:p>
            <a:r>
              <a:rPr lang="en-GB" sz="1200" dirty="0" smtClean="0"/>
              <a:t>As </a:t>
            </a:r>
            <a:r>
              <a:rPr lang="en-GB" sz="1200" b="1" dirty="0" smtClean="0"/>
              <a:t>writers</a:t>
            </a:r>
            <a:r>
              <a:rPr lang="en-GB" sz="1200" dirty="0" smtClean="0"/>
              <a:t> and </a:t>
            </a:r>
            <a:r>
              <a:rPr lang="en-GB" sz="1200" b="1" dirty="0" smtClean="0"/>
              <a:t>readers</a:t>
            </a:r>
            <a:r>
              <a:rPr lang="en-GB" sz="1200" dirty="0" smtClean="0"/>
              <a:t> we will: </a:t>
            </a:r>
          </a:p>
          <a:p>
            <a:endParaRPr lang="en-GB" sz="1200" dirty="0"/>
          </a:p>
          <a:p>
            <a:r>
              <a:rPr lang="en-GB" sz="1200" dirty="0" smtClean="0"/>
              <a:t>Learn read write inc set 1 ands newly learnt set 2 phonics: </a:t>
            </a:r>
          </a:p>
          <a:p>
            <a:r>
              <a:rPr lang="en-GB" sz="1200" dirty="0" err="1" smtClean="0"/>
              <a:t>Ay,ee,ai,oo,oo,ow,ar,or,air,ir,ou,oy</a:t>
            </a:r>
            <a:endParaRPr lang="en-GB" sz="1200" dirty="0"/>
          </a:p>
          <a:p>
            <a:r>
              <a:rPr lang="en-GB" sz="1200" dirty="0" smtClean="0"/>
              <a:t>Practise writing our name. </a:t>
            </a:r>
          </a:p>
          <a:p>
            <a:r>
              <a:rPr lang="en-GB" sz="1200" dirty="0" smtClean="0"/>
              <a:t>Develop the strength in our fingers to make marks and form letters. Concentrate on hearing the sounds in words—firstly with the initial sound moving on to the end, then the middle sounds. </a:t>
            </a:r>
          </a:p>
          <a:p>
            <a:r>
              <a:rPr lang="en-GB" sz="1200" dirty="0" smtClean="0"/>
              <a:t>Use our phonic knowledge to be able to link the sounds we hear to letters. Increase our knowledge of how stories are structured.</a:t>
            </a:r>
          </a:p>
          <a:p>
            <a:r>
              <a:rPr lang="en-GB" sz="1200" dirty="0" smtClean="0"/>
              <a:t>Make marks that represent something. </a:t>
            </a:r>
          </a:p>
          <a:p>
            <a:r>
              <a:rPr lang="en-GB" sz="1200" dirty="0" smtClean="0"/>
              <a:t>Pick books that they are interested in. </a:t>
            </a:r>
          </a:p>
          <a:p>
            <a:r>
              <a:rPr lang="en-GB" sz="1200" dirty="0" smtClean="0"/>
              <a:t>Discuss what they liked/ disliked in books.</a:t>
            </a:r>
            <a:endParaRPr lang="en-GB" sz="1200" dirty="0"/>
          </a:p>
        </p:txBody>
      </p:sp>
      <p:sp>
        <p:nvSpPr>
          <p:cNvPr id="7" name="TextBox 6"/>
          <p:cNvSpPr txBox="1"/>
          <p:nvPr/>
        </p:nvSpPr>
        <p:spPr>
          <a:xfrm>
            <a:off x="4655819" y="3479390"/>
            <a:ext cx="2377440" cy="3231654"/>
          </a:xfrm>
          <a:prstGeom prst="rect">
            <a:avLst/>
          </a:prstGeom>
          <a:noFill/>
          <a:ln>
            <a:solidFill>
              <a:schemeClr val="tx1"/>
            </a:solidFill>
          </a:ln>
        </p:spPr>
        <p:txBody>
          <a:bodyPr wrap="square" rtlCol="0">
            <a:spAutoFit/>
          </a:bodyPr>
          <a:lstStyle/>
          <a:p>
            <a:r>
              <a:rPr lang="en-GB" sz="1200" b="1" dirty="0" smtClean="0"/>
              <a:t>Mathematics</a:t>
            </a:r>
            <a:r>
              <a:rPr lang="en-GB" sz="1200" dirty="0" smtClean="0"/>
              <a:t> </a:t>
            </a:r>
          </a:p>
          <a:p>
            <a:endParaRPr lang="en-GB" sz="1200" dirty="0"/>
          </a:p>
          <a:p>
            <a:r>
              <a:rPr lang="en-GB" sz="1200" dirty="0" smtClean="0"/>
              <a:t>As </a:t>
            </a:r>
            <a:r>
              <a:rPr lang="en-GB" sz="1200" b="1" dirty="0" smtClean="0"/>
              <a:t>mathematicians</a:t>
            </a:r>
            <a:r>
              <a:rPr lang="en-GB" sz="1200" dirty="0" smtClean="0"/>
              <a:t> we will: </a:t>
            </a:r>
          </a:p>
          <a:p>
            <a:endParaRPr lang="en-GB" sz="1200" dirty="0"/>
          </a:p>
          <a:p>
            <a:r>
              <a:rPr lang="en-GB" sz="1200" dirty="0" smtClean="0"/>
              <a:t>Concentrate on numbers between 1-20.</a:t>
            </a:r>
          </a:p>
          <a:p>
            <a:r>
              <a:rPr lang="en-GB" sz="1200" dirty="0" smtClean="0"/>
              <a:t>Subitise numbers to 10.</a:t>
            </a:r>
          </a:p>
          <a:p>
            <a:r>
              <a:rPr lang="en-GB" sz="1200" dirty="0" smtClean="0"/>
              <a:t>Count objects accurately using a moving strategy.</a:t>
            </a:r>
          </a:p>
          <a:p>
            <a:r>
              <a:rPr lang="en-GB" sz="1200" dirty="0" smtClean="0"/>
              <a:t>Select the correct numeral to represent 1-20 objects.</a:t>
            </a:r>
          </a:p>
          <a:p>
            <a:r>
              <a:rPr lang="en-GB" sz="1200" dirty="0" smtClean="0"/>
              <a:t>Find out what number is 1 more and 1 less than a given number. </a:t>
            </a:r>
          </a:p>
          <a:p>
            <a:r>
              <a:rPr lang="en-GB" sz="1200" dirty="0" smtClean="0"/>
              <a:t>Know the names of all common 2D shapes and some 3D shapes.</a:t>
            </a:r>
          </a:p>
          <a:p>
            <a:r>
              <a:rPr lang="en-GB" sz="1200" dirty="0" smtClean="0"/>
              <a:t>Find the total of two lots of numbers</a:t>
            </a:r>
            <a:endParaRPr lang="en-GB" sz="1200" dirty="0"/>
          </a:p>
        </p:txBody>
      </p:sp>
      <p:sp>
        <p:nvSpPr>
          <p:cNvPr id="8" name="TextBox 7"/>
          <p:cNvSpPr txBox="1"/>
          <p:nvPr/>
        </p:nvSpPr>
        <p:spPr>
          <a:xfrm>
            <a:off x="7141027" y="3005783"/>
            <a:ext cx="2151017" cy="3600986"/>
          </a:xfrm>
          <a:prstGeom prst="rect">
            <a:avLst/>
          </a:prstGeom>
          <a:noFill/>
          <a:ln>
            <a:solidFill>
              <a:schemeClr val="tx1"/>
            </a:solidFill>
          </a:ln>
        </p:spPr>
        <p:txBody>
          <a:bodyPr wrap="square" rtlCol="0">
            <a:spAutoFit/>
          </a:bodyPr>
          <a:lstStyle/>
          <a:p>
            <a:r>
              <a:rPr lang="en-GB" sz="1200" u="sng" dirty="0" smtClean="0"/>
              <a:t>Expressive Art &amp; Design</a:t>
            </a:r>
            <a:r>
              <a:rPr lang="en-GB" sz="1200" dirty="0" smtClean="0"/>
              <a:t> </a:t>
            </a:r>
          </a:p>
          <a:p>
            <a:endParaRPr lang="en-GB" sz="1200" dirty="0"/>
          </a:p>
          <a:p>
            <a:r>
              <a:rPr lang="en-GB" sz="1200" dirty="0" smtClean="0"/>
              <a:t>As </a:t>
            </a:r>
            <a:r>
              <a:rPr lang="en-GB" sz="1200" b="1" dirty="0" smtClean="0"/>
              <a:t>artists</a:t>
            </a:r>
            <a:r>
              <a:rPr lang="en-GB" sz="1200" dirty="0" smtClean="0"/>
              <a:t>, </a:t>
            </a:r>
            <a:r>
              <a:rPr lang="en-GB" sz="1200" b="1" dirty="0" smtClean="0"/>
              <a:t>designers</a:t>
            </a:r>
            <a:r>
              <a:rPr lang="en-GB" sz="1200" dirty="0" smtClean="0"/>
              <a:t> and </a:t>
            </a:r>
            <a:r>
              <a:rPr lang="en-GB" sz="1200" b="1" dirty="0" smtClean="0"/>
              <a:t>musicians</a:t>
            </a:r>
            <a:r>
              <a:rPr lang="en-GB" sz="1200" dirty="0" smtClean="0"/>
              <a:t> we will: </a:t>
            </a:r>
          </a:p>
          <a:p>
            <a:endParaRPr lang="en-GB" sz="1200" dirty="0"/>
          </a:p>
          <a:p>
            <a:r>
              <a:rPr lang="en-GB" sz="1200" dirty="0" smtClean="0"/>
              <a:t>Create Autumn/ winter themed paintings. </a:t>
            </a:r>
          </a:p>
          <a:p>
            <a:r>
              <a:rPr lang="en-GB" sz="1200" dirty="0" smtClean="0"/>
              <a:t>Use different materials to construct models for Autumn/ winter animals to live in. </a:t>
            </a:r>
          </a:p>
          <a:p>
            <a:r>
              <a:rPr lang="en-GB" sz="1200" dirty="0" smtClean="0"/>
              <a:t>Learn songs for Christmas. Introduce new vocabulary to the narrative we use in our small world area. </a:t>
            </a:r>
          </a:p>
          <a:p>
            <a:r>
              <a:rPr lang="en-GB" sz="1200" dirty="0" smtClean="0"/>
              <a:t>Play cooperatively together.</a:t>
            </a:r>
          </a:p>
          <a:p>
            <a:r>
              <a:rPr lang="en-GB" sz="1200" dirty="0" smtClean="0"/>
              <a:t>Use different resources to represent different celebrations. </a:t>
            </a:r>
          </a:p>
          <a:p>
            <a:r>
              <a:rPr lang="en-GB" sz="1200" dirty="0" smtClean="0"/>
              <a:t>Create many Christmas gifts!</a:t>
            </a:r>
            <a:endParaRPr lang="en-GB" sz="1200" dirty="0"/>
          </a:p>
        </p:txBody>
      </p:sp>
      <p:sp>
        <p:nvSpPr>
          <p:cNvPr id="9" name="TextBox 8"/>
          <p:cNvSpPr txBox="1"/>
          <p:nvPr/>
        </p:nvSpPr>
        <p:spPr>
          <a:xfrm>
            <a:off x="1724300" y="3468529"/>
            <a:ext cx="2823751" cy="3231654"/>
          </a:xfrm>
          <a:prstGeom prst="rect">
            <a:avLst/>
          </a:prstGeom>
          <a:noFill/>
          <a:ln>
            <a:solidFill>
              <a:schemeClr val="tx1"/>
            </a:solidFill>
          </a:ln>
        </p:spPr>
        <p:txBody>
          <a:bodyPr wrap="square" rtlCol="0">
            <a:spAutoFit/>
          </a:bodyPr>
          <a:lstStyle/>
          <a:p>
            <a:r>
              <a:rPr lang="en-GB" sz="1200" u="sng" dirty="0" smtClean="0"/>
              <a:t>Understanding the world </a:t>
            </a:r>
          </a:p>
          <a:p>
            <a:endParaRPr lang="en-GB" sz="1200" u="sng" dirty="0"/>
          </a:p>
          <a:p>
            <a:r>
              <a:rPr lang="en-GB" sz="1200" dirty="0" smtClean="0"/>
              <a:t>As </a:t>
            </a:r>
            <a:r>
              <a:rPr lang="en-GB" sz="1200" b="1" dirty="0" smtClean="0"/>
              <a:t>geographers</a:t>
            </a:r>
            <a:r>
              <a:rPr lang="en-GB" sz="1200" dirty="0" smtClean="0"/>
              <a:t>, </a:t>
            </a:r>
            <a:r>
              <a:rPr lang="en-GB" sz="1200" b="1" dirty="0" smtClean="0"/>
              <a:t>scientists</a:t>
            </a:r>
            <a:r>
              <a:rPr lang="en-GB" sz="1200" dirty="0" smtClean="0"/>
              <a:t> and </a:t>
            </a:r>
            <a:r>
              <a:rPr lang="en-GB" sz="1200" b="1" dirty="0" smtClean="0"/>
              <a:t>historians</a:t>
            </a:r>
            <a:r>
              <a:rPr lang="en-GB" sz="1200" dirty="0" smtClean="0"/>
              <a:t> we will: </a:t>
            </a:r>
          </a:p>
          <a:p>
            <a:endParaRPr lang="en-GB" sz="1200" dirty="0"/>
          </a:p>
          <a:p>
            <a:r>
              <a:rPr lang="en-GB" sz="1200" dirty="0" smtClean="0"/>
              <a:t>Explore light</a:t>
            </a:r>
            <a:r>
              <a:rPr lang="en-GB" sz="1200" dirty="0"/>
              <a:t> </a:t>
            </a:r>
            <a:r>
              <a:rPr lang="en-GB" sz="1200" dirty="0" smtClean="0"/>
              <a:t>and dark.</a:t>
            </a:r>
          </a:p>
          <a:p>
            <a:r>
              <a:rPr lang="en-GB" sz="1200" dirty="0" smtClean="0"/>
              <a:t>Develop our knowledge on seasons.</a:t>
            </a:r>
          </a:p>
          <a:p>
            <a:r>
              <a:rPr lang="en-GB" sz="1200" dirty="0" smtClean="0"/>
              <a:t>Explore different parts of the world.</a:t>
            </a:r>
          </a:p>
          <a:p>
            <a:r>
              <a:rPr lang="en-GB" sz="1200" dirty="0" smtClean="0"/>
              <a:t>Explore Birchwood avenue primary school.</a:t>
            </a:r>
          </a:p>
          <a:p>
            <a:r>
              <a:rPr lang="en-GB" sz="1200" dirty="0" smtClean="0"/>
              <a:t>Compare lives of others in different parts of the world.</a:t>
            </a:r>
          </a:p>
          <a:p>
            <a:r>
              <a:rPr lang="en-GB" sz="1200" dirty="0" smtClean="0"/>
              <a:t>Look at how celebrations were celebrated throughout history.</a:t>
            </a:r>
          </a:p>
          <a:p>
            <a:endParaRPr lang="en-GB" sz="1200" dirty="0" smtClean="0"/>
          </a:p>
          <a:p>
            <a:r>
              <a:rPr lang="en-GB" sz="1200" dirty="0" smtClean="0"/>
              <a:t>As </a:t>
            </a:r>
            <a:r>
              <a:rPr lang="en-GB" sz="1200" b="1" dirty="0" smtClean="0"/>
              <a:t>Technologists</a:t>
            </a:r>
            <a:r>
              <a:rPr lang="en-GB" sz="1200" dirty="0" smtClean="0"/>
              <a:t> we will: </a:t>
            </a:r>
          </a:p>
          <a:p>
            <a:r>
              <a:rPr lang="en-GB" sz="1200" dirty="0" smtClean="0"/>
              <a:t>Take photos on </a:t>
            </a:r>
            <a:r>
              <a:rPr lang="en-GB" sz="1200" dirty="0" err="1" smtClean="0"/>
              <a:t>ipads</a:t>
            </a:r>
            <a:r>
              <a:rPr lang="en-GB" sz="1200" dirty="0" smtClean="0"/>
              <a:t>.</a:t>
            </a:r>
          </a:p>
          <a:p>
            <a:r>
              <a:rPr lang="en-GB" sz="1200" dirty="0" smtClean="0"/>
              <a:t>Purple mash – People who help us.</a:t>
            </a:r>
          </a:p>
        </p:txBody>
      </p:sp>
      <p:sp>
        <p:nvSpPr>
          <p:cNvPr id="10" name="TextBox 9"/>
          <p:cNvSpPr txBox="1"/>
          <p:nvPr/>
        </p:nvSpPr>
        <p:spPr>
          <a:xfrm>
            <a:off x="69666" y="2884014"/>
            <a:ext cx="1558838" cy="1846659"/>
          </a:xfrm>
          <a:prstGeom prst="rect">
            <a:avLst/>
          </a:prstGeom>
          <a:noFill/>
          <a:ln>
            <a:solidFill>
              <a:schemeClr val="tx1"/>
            </a:solidFill>
          </a:ln>
        </p:spPr>
        <p:txBody>
          <a:bodyPr wrap="square" rtlCol="0">
            <a:spAutoFit/>
          </a:bodyPr>
          <a:lstStyle/>
          <a:p>
            <a:pPr algn="ctr"/>
            <a:r>
              <a:rPr lang="en-GB" dirty="0" smtClean="0"/>
              <a:t>Trips</a:t>
            </a:r>
          </a:p>
          <a:p>
            <a:pPr algn="ctr"/>
            <a:r>
              <a:rPr lang="en-GB" sz="1200" dirty="0" smtClean="0"/>
              <a:t>Local environment walk</a:t>
            </a:r>
          </a:p>
          <a:p>
            <a:pPr algn="ctr"/>
            <a:r>
              <a:rPr lang="en-GB" sz="1200" dirty="0" smtClean="0"/>
              <a:t>Pantomime/play</a:t>
            </a:r>
          </a:p>
          <a:p>
            <a:pPr algn="ctr"/>
            <a:r>
              <a:rPr lang="en-GB" sz="1200" dirty="0" smtClean="0"/>
              <a:t>Country days/ food tasting</a:t>
            </a:r>
            <a:r>
              <a:rPr lang="en-GB" sz="1200" dirty="0"/>
              <a:t> </a:t>
            </a:r>
            <a:r>
              <a:rPr lang="en-GB" sz="1200" dirty="0" smtClean="0"/>
              <a:t>(in-school)</a:t>
            </a:r>
          </a:p>
          <a:p>
            <a:pPr algn="ctr"/>
            <a:r>
              <a:rPr lang="en-GB" sz="1200" dirty="0" smtClean="0"/>
              <a:t>Forest/park walk (collect autumn items)</a:t>
            </a:r>
          </a:p>
        </p:txBody>
      </p:sp>
      <p:sp>
        <p:nvSpPr>
          <p:cNvPr id="11" name="TextBox 10"/>
          <p:cNvSpPr txBox="1"/>
          <p:nvPr/>
        </p:nvSpPr>
        <p:spPr>
          <a:xfrm>
            <a:off x="266701" y="4806276"/>
            <a:ext cx="1349831" cy="1323439"/>
          </a:xfrm>
          <a:prstGeom prst="rect">
            <a:avLst/>
          </a:prstGeom>
          <a:noFill/>
          <a:ln>
            <a:solidFill>
              <a:schemeClr val="tx1"/>
            </a:solidFill>
          </a:ln>
        </p:spPr>
        <p:txBody>
          <a:bodyPr wrap="square" rtlCol="0">
            <a:spAutoFit/>
          </a:bodyPr>
          <a:lstStyle/>
          <a:p>
            <a:pPr algn="ctr"/>
            <a:r>
              <a:rPr lang="en-GB" dirty="0" smtClean="0"/>
              <a:t>Talk for Writing</a:t>
            </a:r>
          </a:p>
          <a:p>
            <a:pPr algn="ctr"/>
            <a:r>
              <a:rPr lang="en-GB" sz="1100" dirty="0" smtClean="0">
                <a:solidFill>
                  <a:schemeClr val="tx1"/>
                </a:solidFill>
              </a:rPr>
              <a:t>The stickman</a:t>
            </a:r>
          </a:p>
          <a:p>
            <a:pPr algn="ctr"/>
            <a:r>
              <a:rPr lang="en-GB" sz="1100" dirty="0" smtClean="0">
                <a:solidFill>
                  <a:schemeClr val="tx1"/>
                </a:solidFill>
              </a:rPr>
              <a:t>Walking through</a:t>
            </a:r>
            <a:r>
              <a:rPr lang="en-GB" sz="1100" baseline="0" dirty="0" smtClean="0">
                <a:solidFill>
                  <a:schemeClr val="tx1"/>
                </a:solidFill>
              </a:rPr>
              <a:t> the jungle</a:t>
            </a:r>
          </a:p>
          <a:p>
            <a:pPr algn="ctr"/>
            <a:r>
              <a:rPr lang="en-GB" sz="1100" dirty="0" smtClean="0">
                <a:solidFill>
                  <a:schemeClr val="tx1"/>
                </a:solidFill>
              </a:rPr>
              <a:t>Room</a:t>
            </a:r>
            <a:r>
              <a:rPr lang="en-GB" sz="1100" baseline="0" dirty="0" smtClean="0">
                <a:solidFill>
                  <a:schemeClr val="tx1"/>
                </a:solidFill>
              </a:rPr>
              <a:t> on the broom</a:t>
            </a:r>
            <a:endParaRPr lang="en-GB" sz="1100" dirty="0">
              <a:solidFill>
                <a:schemeClr val="tx1"/>
              </a:solidFill>
            </a:endParaRPr>
          </a:p>
        </p:txBody>
      </p:sp>
    </p:spTree>
    <p:extLst>
      <p:ext uri="{BB962C8B-B14F-4D97-AF65-F5344CB8AC3E}">
        <p14:creationId xmlns:p14="http://schemas.microsoft.com/office/powerpoint/2010/main" val="861944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07870" y="2674647"/>
            <a:ext cx="3570515" cy="646331"/>
          </a:xfrm>
          <a:prstGeom prst="rect">
            <a:avLst/>
          </a:prstGeom>
          <a:noFill/>
          <a:ln>
            <a:solidFill>
              <a:schemeClr val="tx1"/>
            </a:solidFill>
          </a:ln>
        </p:spPr>
        <p:txBody>
          <a:bodyPr wrap="square" rtlCol="0">
            <a:spAutoFit/>
          </a:bodyPr>
          <a:lstStyle/>
          <a:p>
            <a:pPr algn="ctr"/>
            <a:r>
              <a:rPr lang="en-GB" dirty="0" smtClean="0"/>
              <a:t>Spring 1</a:t>
            </a:r>
          </a:p>
          <a:p>
            <a:pPr algn="ctr"/>
            <a:r>
              <a:rPr lang="en-GB" dirty="0" smtClean="0"/>
              <a:t>Once upon a time</a:t>
            </a:r>
          </a:p>
        </p:txBody>
      </p:sp>
      <p:sp>
        <p:nvSpPr>
          <p:cNvPr id="3" name="TextBox 2"/>
          <p:cNvSpPr txBox="1"/>
          <p:nvPr/>
        </p:nvSpPr>
        <p:spPr>
          <a:xfrm>
            <a:off x="113209" y="113211"/>
            <a:ext cx="3483429" cy="2492990"/>
          </a:xfrm>
          <a:prstGeom prst="rect">
            <a:avLst/>
          </a:prstGeom>
          <a:noFill/>
          <a:ln>
            <a:solidFill>
              <a:schemeClr val="tx1"/>
            </a:solidFill>
          </a:ln>
        </p:spPr>
        <p:txBody>
          <a:bodyPr wrap="square" rtlCol="0">
            <a:spAutoFit/>
          </a:bodyPr>
          <a:lstStyle/>
          <a:p>
            <a:r>
              <a:rPr lang="en-GB" sz="1200" u="sng" dirty="0" smtClean="0"/>
              <a:t>Physical Development </a:t>
            </a:r>
          </a:p>
          <a:p>
            <a:endParaRPr lang="en-GB" sz="1200" u="sng" dirty="0" smtClean="0"/>
          </a:p>
          <a:p>
            <a:r>
              <a:rPr lang="en-GB" sz="1200" dirty="0" smtClean="0"/>
              <a:t>As </a:t>
            </a:r>
            <a:r>
              <a:rPr lang="en-GB" sz="1200" b="1" dirty="0" smtClean="0"/>
              <a:t>athletes</a:t>
            </a:r>
            <a:r>
              <a:rPr lang="en-GB" sz="1200" dirty="0" smtClean="0"/>
              <a:t> we will: </a:t>
            </a:r>
          </a:p>
          <a:p>
            <a:r>
              <a:rPr lang="en-GB" sz="1200" dirty="0" smtClean="0"/>
              <a:t>Develop throwing, catching and dribbling. </a:t>
            </a:r>
          </a:p>
          <a:p>
            <a:r>
              <a:rPr lang="en-GB" sz="1200" dirty="0" smtClean="0"/>
              <a:t>Develop our pencil grip and letter formation. Develop scissor control along a curve and circles. Healthy choices (snack).</a:t>
            </a:r>
          </a:p>
          <a:p>
            <a:r>
              <a:rPr lang="en-GB" sz="1200" dirty="0" smtClean="0"/>
              <a:t>Prepositional language/ movements.</a:t>
            </a:r>
          </a:p>
          <a:p>
            <a:r>
              <a:rPr lang="en-GB" sz="1200" dirty="0" smtClean="0"/>
              <a:t>Climbing over/ under etc.</a:t>
            </a:r>
          </a:p>
          <a:p>
            <a:r>
              <a:rPr lang="en-GB" sz="1200" dirty="0" smtClean="0"/>
              <a:t>Getting dressed independently.</a:t>
            </a:r>
          </a:p>
          <a:p>
            <a:endParaRPr lang="en-GB" sz="1200" dirty="0" smtClean="0"/>
          </a:p>
          <a:p>
            <a:r>
              <a:rPr lang="en-GB" sz="1200" dirty="0" smtClean="0"/>
              <a:t>As </a:t>
            </a:r>
            <a:r>
              <a:rPr lang="en-GB" sz="1200" b="1" dirty="0" smtClean="0"/>
              <a:t>Scientists</a:t>
            </a:r>
            <a:r>
              <a:rPr lang="en-GB" sz="1200" dirty="0" smtClean="0"/>
              <a:t> we will: </a:t>
            </a:r>
          </a:p>
          <a:p>
            <a:r>
              <a:rPr lang="en-GB" sz="1200" dirty="0" smtClean="0"/>
              <a:t>Keeping ourselves safe/ healthy.</a:t>
            </a:r>
            <a:endParaRPr lang="en-GB" sz="1200" dirty="0"/>
          </a:p>
        </p:txBody>
      </p:sp>
      <p:sp>
        <p:nvSpPr>
          <p:cNvPr id="4" name="TextBox 3"/>
          <p:cNvSpPr txBox="1"/>
          <p:nvPr/>
        </p:nvSpPr>
        <p:spPr>
          <a:xfrm>
            <a:off x="3722913" y="88509"/>
            <a:ext cx="4415246" cy="2308324"/>
          </a:xfrm>
          <a:prstGeom prst="rect">
            <a:avLst/>
          </a:prstGeom>
          <a:noFill/>
          <a:ln>
            <a:solidFill>
              <a:schemeClr val="tx1"/>
            </a:solidFill>
          </a:ln>
        </p:spPr>
        <p:txBody>
          <a:bodyPr wrap="square" rtlCol="0">
            <a:spAutoFit/>
          </a:bodyPr>
          <a:lstStyle/>
          <a:p>
            <a:r>
              <a:rPr lang="en-GB" sz="1200" u="sng" dirty="0" smtClean="0"/>
              <a:t>Personal, Social and Emotional </a:t>
            </a:r>
          </a:p>
          <a:p>
            <a:endParaRPr lang="en-GB" sz="1200" dirty="0"/>
          </a:p>
          <a:p>
            <a:r>
              <a:rPr lang="en-GB" sz="1200" dirty="0" smtClean="0"/>
              <a:t>As </a:t>
            </a:r>
            <a:r>
              <a:rPr lang="en-GB" sz="1200" b="1" dirty="0" smtClean="0"/>
              <a:t>class</a:t>
            </a:r>
            <a:r>
              <a:rPr lang="en-GB" sz="1200" dirty="0" smtClean="0"/>
              <a:t> </a:t>
            </a:r>
            <a:r>
              <a:rPr lang="en-GB" sz="1200" b="1" dirty="0" smtClean="0"/>
              <a:t>members </a:t>
            </a:r>
            <a:r>
              <a:rPr lang="en-GB" sz="1200" dirty="0" smtClean="0"/>
              <a:t>we will: </a:t>
            </a:r>
          </a:p>
          <a:p>
            <a:r>
              <a:rPr lang="en-GB" sz="1200" dirty="0" smtClean="0"/>
              <a:t>Develop our understanding that everyone is good at different things. Be able to be kind to others.</a:t>
            </a:r>
          </a:p>
          <a:p>
            <a:r>
              <a:rPr lang="en-GB" sz="1200" dirty="0" smtClean="0"/>
              <a:t>Explain to others their likes and dislikes.</a:t>
            </a:r>
          </a:p>
          <a:p>
            <a:r>
              <a:rPr lang="en-GB" sz="1200" dirty="0" smtClean="0"/>
              <a:t>Sit and show attention to a task. </a:t>
            </a:r>
          </a:p>
          <a:p>
            <a:r>
              <a:rPr lang="en-GB" sz="1200" dirty="0" smtClean="0"/>
              <a:t>Be aware that people around the world celebrate different things. </a:t>
            </a:r>
          </a:p>
          <a:p>
            <a:r>
              <a:rPr lang="en-GB" sz="1200" dirty="0" smtClean="0"/>
              <a:t>Be aware of different religions around the world.</a:t>
            </a:r>
          </a:p>
          <a:p>
            <a:r>
              <a:rPr lang="en-GB" sz="1200" dirty="0" smtClean="0"/>
              <a:t>Be able to work as a team together. </a:t>
            </a:r>
          </a:p>
          <a:p>
            <a:r>
              <a:rPr lang="en-GB" sz="1200" dirty="0" smtClean="0"/>
              <a:t>Develop our patience skills whilst practising our play.</a:t>
            </a:r>
          </a:p>
          <a:p>
            <a:r>
              <a:rPr lang="en-GB" sz="1200" dirty="0" smtClean="0"/>
              <a:t>Discuss their beliefs and respect others, even if they are different.</a:t>
            </a:r>
          </a:p>
        </p:txBody>
      </p:sp>
      <p:sp>
        <p:nvSpPr>
          <p:cNvPr id="5" name="TextBox 4"/>
          <p:cNvSpPr txBox="1"/>
          <p:nvPr/>
        </p:nvSpPr>
        <p:spPr>
          <a:xfrm>
            <a:off x="8264434" y="88509"/>
            <a:ext cx="3735977" cy="2677656"/>
          </a:xfrm>
          <a:prstGeom prst="rect">
            <a:avLst/>
          </a:prstGeom>
          <a:noFill/>
          <a:ln>
            <a:solidFill>
              <a:schemeClr val="tx1"/>
            </a:solidFill>
          </a:ln>
        </p:spPr>
        <p:txBody>
          <a:bodyPr wrap="square" rtlCol="0">
            <a:spAutoFit/>
          </a:bodyPr>
          <a:lstStyle/>
          <a:p>
            <a:r>
              <a:rPr lang="en-GB" sz="1200" u="sng" dirty="0" smtClean="0"/>
              <a:t>Communication and Language </a:t>
            </a:r>
          </a:p>
          <a:p>
            <a:endParaRPr lang="en-GB" sz="1200" u="sng" dirty="0"/>
          </a:p>
          <a:p>
            <a:r>
              <a:rPr lang="en-GB" sz="1200" dirty="0" smtClean="0"/>
              <a:t>As </a:t>
            </a:r>
            <a:r>
              <a:rPr lang="en-GB" sz="1200" b="1" dirty="0" smtClean="0"/>
              <a:t>communicators</a:t>
            </a:r>
            <a:r>
              <a:rPr lang="en-GB" sz="1200" dirty="0" smtClean="0"/>
              <a:t> we will: </a:t>
            </a:r>
          </a:p>
          <a:p>
            <a:endParaRPr lang="en-GB" sz="1200" dirty="0"/>
          </a:p>
          <a:p>
            <a:r>
              <a:rPr lang="en-GB" sz="1200" dirty="0" smtClean="0"/>
              <a:t>Develop our ability to follow two-step instructions. </a:t>
            </a:r>
          </a:p>
          <a:p>
            <a:r>
              <a:rPr lang="en-GB" sz="1200" dirty="0" smtClean="0"/>
              <a:t>Develop our looking skills and look at our friends talking. Be able to ask for help when needed. </a:t>
            </a:r>
          </a:p>
          <a:p>
            <a:r>
              <a:rPr lang="en-GB" sz="1200" dirty="0" smtClean="0"/>
              <a:t>Be able to retell stories and use props.</a:t>
            </a:r>
          </a:p>
          <a:p>
            <a:r>
              <a:rPr lang="en-GB" sz="1200" dirty="0" smtClean="0"/>
              <a:t>Learn new storytelling vocabulary.</a:t>
            </a:r>
          </a:p>
          <a:p>
            <a:r>
              <a:rPr lang="en-GB" sz="1200" dirty="0" smtClean="0"/>
              <a:t>Be able to stand at the front of the class and talk about something that interests them.</a:t>
            </a:r>
          </a:p>
          <a:p>
            <a:r>
              <a:rPr lang="en-GB" sz="1200" dirty="0" smtClean="0"/>
              <a:t>Be able to use vocabulary specific to the topic we are learning when talking about it.</a:t>
            </a:r>
          </a:p>
          <a:p>
            <a:endParaRPr lang="en-GB" sz="1200" dirty="0" smtClean="0"/>
          </a:p>
        </p:txBody>
      </p:sp>
      <p:sp>
        <p:nvSpPr>
          <p:cNvPr id="6" name="TextBox 5"/>
          <p:cNvSpPr txBox="1"/>
          <p:nvPr/>
        </p:nvSpPr>
        <p:spPr>
          <a:xfrm>
            <a:off x="9387840" y="3005783"/>
            <a:ext cx="2673534" cy="3970318"/>
          </a:xfrm>
          <a:prstGeom prst="rect">
            <a:avLst/>
          </a:prstGeom>
          <a:noFill/>
          <a:ln>
            <a:solidFill>
              <a:schemeClr val="tx1"/>
            </a:solidFill>
          </a:ln>
        </p:spPr>
        <p:txBody>
          <a:bodyPr wrap="square" rtlCol="0">
            <a:spAutoFit/>
          </a:bodyPr>
          <a:lstStyle/>
          <a:p>
            <a:r>
              <a:rPr lang="en-GB" sz="1200" u="sng" dirty="0" smtClean="0"/>
              <a:t>Literacy</a:t>
            </a:r>
            <a:r>
              <a:rPr lang="en-GB" sz="1200" dirty="0" smtClean="0"/>
              <a:t> </a:t>
            </a:r>
          </a:p>
          <a:p>
            <a:r>
              <a:rPr lang="en-GB" sz="1200" dirty="0" smtClean="0"/>
              <a:t>As </a:t>
            </a:r>
            <a:r>
              <a:rPr lang="en-GB" sz="1200" b="1" dirty="0" smtClean="0"/>
              <a:t>writers</a:t>
            </a:r>
            <a:r>
              <a:rPr lang="en-GB" sz="1200" dirty="0" smtClean="0"/>
              <a:t> and </a:t>
            </a:r>
            <a:r>
              <a:rPr lang="en-GB" sz="1200" b="1" dirty="0" smtClean="0"/>
              <a:t>readers</a:t>
            </a:r>
            <a:r>
              <a:rPr lang="en-GB" sz="1200" dirty="0" smtClean="0"/>
              <a:t> we will: </a:t>
            </a:r>
          </a:p>
          <a:p>
            <a:endParaRPr lang="en-GB" sz="1200" dirty="0"/>
          </a:p>
          <a:p>
            <a:r>
              <a:rPr lang="en-GB" sz="1200" dirty="0" smtClean="0"/>
              <a:t>Learn read write inc set 1 ands newly learnt set 2 phonics: </a:t>
            </a:r>
          </a:p>
          <a:p>
            <a:r>
              <a:rPr lang="en-GB" sz="1200" dirty="0" err="1" smtClean="0"/>
              <a:t>Ay,ee,ai,oo,oo,ow,ar,or,air,ir,ou,oy</a:t>
            </a:r>
            <a:endParaRPr lang="en-GB" sz="1200" dirty="0"/>
          </a:p>
          <a:p>
            <a:r>
              <a:rPr lang="en-GB" sz="1200" dirty="0" smtClean="0"/>
              <a:t>Practise writing our name. </a:t>
            </a:r>
          </a:p>
          <a:p>
            <a:r>
              <a:rPr lang="en-GB" sz="1200" dirty="0" smtClean="0"/>
              <a:t>Develop the strength in our fingers to make marks and form letters. Concentrate on hearing the sounds in words—firstly with the initial sound moving on to the end, then the middle sounds. </a:t>
            </a:r>
          </a:p>
          <a:p>
            <a:r>
              <a:rPr lang="en-GB" sz="1200" dirty="0" smtClean="0"/>
              <a:t>Use our phonic knowledge to be able to link the sounds we hear to letters. Increase our knowledge of how stories are structured.</a:t>
            </a:r>
          </a:p>
          <a:p>
            <a:r>
              <a:rPr lang="en-GB" sz="1200" dirty="0" smtClean="0"/>
              <a:t>Make marks that represent something. </a:t>
            </a:r>
          </a:p>
          <a:p>
            <a:r>
              <a:rPr lang="en-GB" sz="1200" dirty="0" smtClean="0"/>
              <a:t>Pick books that they are interested in. </a:t>
            </a:r>
          </a:p>
          <a:p>
            <a:r>
              <a:rPr lang="en-GB" sz="1200" dirty="0" smtClean="0"/>
              <a:t>Discuss what they liked/ disliked in books.</a:t>
            </a:r>
            <a:endParaRPr lang="en-GB" sz="1200" dirty="0"/>
          </a:p>
        </p:txBody>
      </p:sp>
      <p:sp>
        <p:nvSpPr>
          <p:cNvPr id="7" name="TextBox 6"/>
          <p:cNvSpPr txBox="1"/>
          <p:nvPr/>
        </p:nvSpPr>
        <p:spPr>
          <a:xfrm>
            <a:off x="4655819" y="3479390"/>
            <a:ext cx="2377440" cy="3231654"/>
          </a:xfrm>
          <a:prstGeom prst="rect">
            <a:avLst/>
          </a:prstGeom>
          <a:noFill/>
          <a:ln>
            <a:solidFill>
              <a:schemeClr val="tx1"/>
            </a:solidFill>
          </a:ln>
        </p:spPr>
        <p:txBody>
          <a:bodyPr wrap="square" rtlCol="0">
            <a:spAutoFit/>
          </a:bodyPr>
          <a:lstStyle/>
          <a:p>
            <a:r>
              <a:rPr lang="en-GB" sz="1200" b="1" dirty="0" smtClean="0"/>
              <a:t>Mathematics</a:t>
            </a:r>
            <a:r>
              <a:rPr lang="en-GB" sz="1200" dirty="0" smtClean="0"/>
              <a:t> </a:t>
            </a:r>
          </a:p>
          <a:p>
            <a:endParaRPr lang="en-GB" sz="1200" dirty="0"/>
          </a:p>
          <a:p>
            <a:r>
              <a:rPr lang="en-GB" sz="1200" dirty="0" smtClean="0"/>
              <a:t>As </a:t>
            </a:r>
            <a:r>
              <a:rPr lang="en-GB" sz="1200" b="1" dirty="0" smtClean="0"/>
              <a:t>mathematicians</a:t>
            </a:r>
            <a:r>
              <a:rPr lang="en-GB" sz="1200" dirty="0" smtClean="0"/>
              <a:t> we will: </a:t>
            </a:r>
          </a:p>
          <a:p>
            <a:endParaRPr lang="en-GB" sz="1200" dirty="0"/>
          </a:p>
          <a:p>
            <a:r>
              <a:rPr lang="en-GB" sz="1200" dirty="0" smtClean="0"/>
              <a:t>Concentrate on numbers between 1-20.</a:t>
            </a:r>
          </a:p>
          <a:p>
            <a:r>
              <a:rPr lang="en-GB" sz="1200" dirty="0" smtClean="0"/>
              <a:t>Subitise numbers to 10.</a:t>
            </a:r>
          </a:p>
          <a:p>
            <a:r>
              <a:rPr lang="en-GB" sz="1200" dirty="0" smtClean="0"/>
              <a:t>Count objects accurately using a moving strategy.</a:t>
            </a:r>
          </a:p>
          <a:p>
            <a:r>
              <a:rPr lang="en-GB" sz="1200" dirty="0" smtClean="0"/>
              <a:t>Select the correct numeral to represent 1-20 objects.</a:t>
            </a:r>
          </a:p>
          <a:p>
            <a:r>
              <a:rPr lang="en-GB" sz="1200" dirty="0" smtClean="0"/>
              <a:t>Find out what number is 1 more and 1 less than a given number. </a:t>
            </a:r>
          </a:p>
          <a:p>
            <a:r>
              <a:rPr lang="en-GB" sz="1200" dirty="0" smtClean="0"/>
              <a:t>Know the names of all common 2D shapes and some 3D shapes.</a:t>
            </a:r>
          </a:p>
          <a:p>
            <a:r>
              <a:rPr lang="en-GB" sz="1200" dirty="0" smtClean="0"/>
              <a:t>Find the total of two lots of numbers</a:t>
            </a:r>
            <a:endParaRPr lang="en-GB" sz="1200" dirty="0"/>
          </a:p>
        </p:txBody>
      </p:sp>
      <p:sp>
        <p:nvSpPr>
          <p:cNvPr id="8" name="TextBox 7"/>
          <p:cNvSpPr txBox="1"/>
          <p:nvPr/>
        </p:nvSpPr>
        <p:spPr>
          <a:xfrm>
            <a:off x="7141027" y="3005783"/>
            <a:ext cx="2151017" cy="3600986"/>
          </a:xfrm>
          <a:prstGeom prst="rect">
            <a:avLst/>
          </a:prstGeom>
          <a:noFill/>
          <a:ln>
            <a:solidFill>
              <a:schemeClr val="tx1"/>
            </a:solidFill>
          </a:ln>
        </p:spPr>
        <p:txBody>
          <a:bodyPr wrap="square" rtlCol="0">
            <a:spAutoFit/>
          </a:bodyPr>
          <a:lstStyle/>
          <a:p>
            <a:r>
              <a:rPr lang="en-GB" sz="1200" u="sng" dirty="0" smtClean="0"/>
              <a:t>Expressive Art &amp; Design</a:t>
            </a:r>
            <a:r>
              <a:rPr lang="en-GB" sz="1200" dirty="0" smtClean="0"/>
              <a:t> </a:t>
            </a:r>
          </a:p>
          <a:p>
            <a:endParaRPr lang="en-GB" sz="1200" dirty="0"/>
          </a:p>
          <a:p>
            <a:r>
              <a:rPr lang="en-GB" sz="1200" dirty="0" smtClean="0"/>
              <a:t>As </a:t>
            </a:r>
            <a:r>
              <a:rPr lang="en-GB" sz="1200" b="1" dirty="0" smtClean="0"/>
              <a:t>artists</a:t>
            </a:r>
            <a:r>
              <a:rPr lang="en-GB" sz="1200" dirty="0" smtClean="0"/>
              <a:t>, </a:t>
            </a:r>
            <a:r>
              <a:rPr lang="en-GB" sz="1200" b="1" dirty="0" smtClean="0"/>
              <a:t>designers</a:t>
            </a:r>
            <a:r>
              <a:rPr lang="en-GB" sz="1200" dirty="0" smtClean="0"/>
              <a:t> and </a:t>
            </a:r>
            <a:r>
              <a:rPr lang="en-GB" sz="1200" b="1" dirty="0" smtClean="0"/>
              <a:t>musicians</a:t>
            </a:r>
            <a:r>
              <a:rPr lang="en-GB" sz="1200" dirty="0" smtClean="0"/>
              <a:t> we will: </a:t>
            </a:r>
          </a:p>
          <a:p>
            <a:endParaRPr lang="en-GB" sz="1200" dirty="0"/>
          </a:p>
          <a:p>
            <a:r>
              <a:rPr lang="en-GB" sz="1200" dirty="0" smtClean="0"/>
              <a:t>Create Autumn/ winter themed paintings. </a:t>
            </a:r>
          </a:p>
          <a:p>
            <a:r>
              <a:rPr lang="en-GB" sz="1200" dirty="0" smtClean="0"/>
              <a:t>Use different materials to construct models for Autumn/ winter animals to live in. </a:t>
            </a:r>
          </a:p>
          <a:p>
            <a:r>
              <a:rPr lang="en-GB" sz="1200" dirty="0" smtClean="0"/>
              <a:t>Learn songs for Christmas. Introduce new vocabulary to the narrative we use in our small world area. </a:t>
            </a:r>
          </a:p>
          <a:p>
            <a:r>
              <a:rPr lang="en-GB" sz="1200" dirty="0" smtClean="0"/>
              <a:t>Play cooperatively together.</a:t>
            </a:r>
          </a:p>
          <a:p>
            <a:r>
              <a:rPr lang="en-GB" sz="1200" dirty="0" smtClean="0"/>
              <a:t>Use different resources to represent different celebrations. </a:t>
            </a:r>
          </a:p>
          <a:p>
            <a:r>
              <a:rPr lang="en-GB" sz="1200" dirty="0" smtClean="0"/>
              <a:t>Create many Christmas gifts!</a:t>
            </a:r>
            <a:endParaRPr lang="en-GB" sz="1200" dirty="0"/>
          </a:p>
        </p:txBody>
      </p:sp>
      <p:sp>
        <p:nvSpPr>
          <p:cNvPr id="9" name="TextBox 8"/>
          <p:cNvSpPr txBox="1"/>
          <p:nvPr/>
        </p:nvSpPr>
        <p:spPr>
          <a:xfrm>
            <a:off x="1724300" y="3468529"/>
            <a:ext cx="2823751" cy="3231654"/>
          </a:xfrm>
          <a:prstGeom prst="rect">
            <a:avLst/>
          </a:prstGeom>
          <a:noFill/>
          <a:ln>
            <a:solidFill>
              <a:schemeClr val="tx1"/>
            </a:solidFill>
          </a:ln>
        </p:spPr>
        <p:txBody>
          <a:bodyPr wrap="square" rtlCol="0">
            <a:spAutoFit/>
          </a:bodyPr>
          <a:lstStyle/>
          <a:p>
            <a:r>
              <a:rPr lang="en-GB" sz="1200" u="sng" dirty="0" smtClean="0"/>
              <a:t>Understanding the world </a:t>
            </a:r>
          </a:p>
          <a:p>
            <a:endParaRPr lang="en-GB" sz="1200" u="sng" dirty="0"/>
          </a:p>
          <a:p>
            <a:r>
              <a:rPr lang="en-GB" sz="1200" dirty="0" smtClean="0"/>
              <a:t>As </a:t>
            </a:r>
            <a:r>
              <a:rPr lang="en-GB" sz="1200" b="1" dirty="0" smtClean="0"/>
              <a:t>geographers</a:t>
            </a:r>
            <a:r>
              <a:rPr lang="en-GB" sz="1200" dirty="0" smtClean="0"/>
              <a:t>, </a:t>
            </a:r>
            <a:r>
              <a:rPr lang="en-GB" sz="1200" b="1" dirty="0" smtClean="0"/>
              <a:t>scientists</a:t>
            </a:r>
            <a:r>
              <a:rPr lang="en-GB" sz="1200" dirty="0" smtClean="0"/>
              <a:t> and </a:t>
            </a:r>
            <a:r>
              <a:rPr lang="en-GB" sz="1200" b="1" dirty="0" smtClean="0"/>
              <a:t>historians</a:t>
            </a:r>
            <a:r>
              <a:rPr lang="en-GB" sz="1200" dirty="0" smtClean="0"/>
              <a:t> we will: </a:t>
            </a:r>
          </a:p>
          <a:p>
            <a:endParaRPr lang="en-GB" sz="1200" dirty="0"/>
          </a:p>
          <a:p>
            <a:r>
              <a:rPr lang="en-GB" sz="1200" dirty="0" smtClean="0"/>
              <a:t>Explore light</a:t>
            </a:r>
            <a:r>
              <a:rPr lang="en-GB" sz="1200" dirty="0"/>
              <a:t> </a:t>
            </a:r>
            <a:r>
              <a:rPr lang="en-GB" sz="1200" dirty="0" smtClean="0"/>
              <a:t>and dark.</a:t>
            </a:r>
          </a:p>
          <a:p>
            <a:r>
              <a:rPr lang="en-GB" sz="1200" dirty="0" smtClean="0"/>
              <a:t>Develop our knowledge on seasons.</a:t>
            </a:r>
          </a:p>
          <a:p>
            <a:r>
              <a:rPr lang="en-GB" sz="1200" dirty="0" smtClean="0"/>
              <a:t>Explore different parts of the world.</a:t>
            </a:r>
          </a:p>
          <a:p>
            <a:r>
              <a:rPr lang="en-GB" sz="1200" dirty="0" smtClean="0"/>
              <a:t>Explore Birchwood avenue primary school.</a:t>
            </a:r>
          </a:p>
          <a:p>
            <a:r>
              <a:rPr lang="en-GB" sz="1200" dirty="0" smtClean="0"/>
              <a:t>Compare lives of others in different parts of the world.</a:t>
            </a:r>
          </a:p>
          <a:p>
            <a:r>
              <a:rPr lang="en-GB" sz="1200" dirty="0" smtClean="0"/>
              <a:t>Look at how celebrations were celebrated throughout history.</a:t>
            </a:r>
          </a:p>
          <a:p>
            <a:endParaRPr lang="en-GB" sz="1200" dirty="0" smtClean="0"/>
          </a:p>
          <a:p>
            <a:r>
              <a:rPr lang="en-GB" sz="1200" dirty="0" smtClean="0"/>
              <a:t>As </a:t>
            </a:r>
            <a:r>
              <a:rPr lang="en-GB" sz="1200" b="1" dirty="0" smtClean="0"/>
              <a:t>Technologists</a:t>
            </a:r>
            <a:r>
              <a:rPr lang="en-GB" sz="1200" dirty="0" smtClean="0"/>
              <a:t> we will: </a:t>
            </a:r>
          </a:p>
          <a:p>
            <a:r>
              <a:rPr lang="en-GB" sz="1200" dirty="0" smtClean="0"/>
              <a:t>Take photos on </a:t>
            </a:r>
            <a:r>
              <a:rPr lang="en-GB" sz="1200" dirty="0" err="1" smtClean="0"/>
              <a:t>ipads</a:t>
            </a:r>
            <a:r>
              <a:rPr lang="en-GB" sz="1200" dirty="0" smtClean="0"/>
              <a:t>.</a:t>
            </a:r>
          </a:p>
          <a:p>
            <a:r>
              <a:rPr lang="en-GB" sz="1200" dirty="0" smtClean="0"/>
              <a:t>Purple mash – People who help us.</a:t>
            </a:r>
          </a:p>
        </p:txBody>
      </p:sp>
      <p:sp>
        <p:nvSpPr>
          <p:cNvPr id="10" name="TextBox 9"/>
          <p:cNvSpPr txBox="1"/>
          <p:nvPr/>
        </p:nvSpPr>
        <p:spPr>
          <a:xfrm>
            <a:off x="69666" y="2884014"/>
            <a:ext cx="1558838" cy="1846659"/>
          </a:xfrm>
          <a:prstGeom prst="rect">
            <a:avLst/>
          </a:prstGeom>
          <a:noFill/>
          <a:ln>
            <a:solidFill>
              <a:schemeClr val="tx1"/>
            </a:solidFill>
          </a:ln>
        </p:spPr>
        <p:txBody>
          <a:bodyPr wrap="square" rtlCol="0">
            <a:spAutoFit/>
          </a:bodyPr>
          <a:lstStyle/>
          <a:p>
            <a:pPr algn="ctr"/>
            <a:r>
              <a:rPr lang="en-GB" dirty="0" smtClean="0"/>
              <a:t>Trips</a:t>
            </a:r>
          </a:p>
          <a:p>
            <a:pPr algn="ctr"/>
            <a:r>
              <a:rPr lang="en-GB" sz="1200" dirty="0" smtClean="0"/>
              <a:t>Local environment walk</a:t>
            </a:r>
          </a:p>
          <a:p>
            <a:pPr algn="ctr"/>
            <a:r>
              <a:rPr lang="en-GB" sz="1200" dirty="0" smtClean="0"/>
              <a:t>Pantomime/play</a:t>
            </a:r>
          </a:p>
          <a:p>
            <a:pPr algn="ctr"/>
            <a:r>
              <a:rPr lang="en-GB" sz="1200" dirty="0" smtClean="0"/>
              <a:t>Country days/ food tasting</a:t>
            </a:r>
            <a:r>
              <a:rPr lang="en-GB" sz="1200" dirty="0"/>
              <a:t> </a:t>
            </a:r>
            <a:r>
              <a:rPr lang="en-GB" sz="1200" dirty="0" smtClean="0"/>
              <a:t>(in-school)</a:t>
            </a:r>
          </a:p>
          <a:p>
            <a:pPr algn="ctr"/>
            <a:r>
              <a:rPr lang="en-GB" sz="1200" dirty="0" smtClean="0"/>
              <a:t>Forest/park walk (collect autumn items)</a:t>
            </a:r>
          </a:p>
        </p:txBody>
      </p:sp>
      <p:sp>
        <p:nvSpPr>
          <p:cNvPr id="11" name="TextBox 10"/>
          <p:cNvSpPr txBox="1"/>
          <p:nvPr/>
        </p:nvSpPr>
        <p:spPr>
          <a:xfrm>
            <a:off x="266701" y="4806276"/>
            <a:ext cx="1349831" cy="1323439"/>
          </a:xfrm>
          <a:prstGeom prst="rect">
            <a:avLst/>
          </a:prstGeom>
          <a:noFill/>
          <a:ln>
            <a:solidFill>
              <a:schemeClr val="tx1"/>
            </a:solidFill>
          </a:ln>
        </p:spPr>
        <p:txBody>
          <a:bodyPr wrap="square" rtlCol="0">
            <a:spAutoFit/>
          </a:bodyPr>
          <a:lstStyle/>
          <a:p>
            <a:pPr algn="ctr"/>
            <a:r>
              <a:rPr lang="en-GB" dirty="0" smtClean="0"/>
              <a:t>Talk for Writing</a:t>
            </a:r>
          </a:p>
          <a:p>
            <a:pPr algn="ctr"/>
            <a:r>
              <a:rPr lang="en-GB" sz="1100" dirty="0" smtClean="0">
                <a:solidFill>
                  <a:schemeClr val="tx1"/>
                </a:solidFill>
              </a:rPr>
              <a:t>The stickman</a:t>
            </a:r>
          </a:p>
          <a:p>
            <a:pPr algn="ctr"/>
            <a:r>
              <a:rPr lang="en-GB" sz="1100" dirty="0" smtClean="0">
                <a:solidFill>
                  <a:schemeClr val="tx1"/>
                </a:solidFill>
              </a:rPr>
              <a:t>Walking through</a:t>
            </a:r>
            <a:r>
              <a:rPr lang="en-GB" sz="1100" baseline="0" dirty="0" smtClean="0">
                <a:solidFill>
                  <a:schemeClr val="tx1"/>
                </a:solidFill>
              </a:rPr>
              <a:t> the jungle</a:t>
            </a:r>
          </a:p>
          <a:p>
            <a:pPr algn="ctr"/>
            <a:r>
              <a:rPr lang="en-GB" sz="1100" dirty="0" smtClean="0">
                <a:solidFill>
                  <a:schemeClr val="tx1"/>
                </a:solidFill>
              </a:rPr>
              <a:t>Room</a:t>
            </a:r>
            <a:r>
              <a:rPr lang="en-GB" sz="1100" baseline="0" dirty="0" smtClean="0">
                <a:solidFill>
                  <a:schemeClr val="tx1"/>
                </a:solidFill>
              </a:rPr>
              <a:t> on the broom</a:t>
            </a:r>
            <a:endParaRPr lang="en-GB" sz="1100" dirty="0">
              <a:solidFill>
                <a:schemeClr val="tx1"/>
              </a:solidFill>
            </a:endParaRPr>
          </a:p>
        </p:txBody>
      </p:sp>
    </p:spTree>
    <p:extLst>
      <p:ext uri="{BB962C8B-B14F-4D97-AF65-F5344CB8AC3E}">
        <p14:creationId xmlns:p14="http://schemas.microsoft.com/office/powerpoint/2010/main" val="643353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490487304"/>
              </p:ext>
            </p:extLst>
          </p:nvPr>
        </p:nvGraphicFramePr>
        <p:xfrm>
          <a:off x="264160" y="171026"/>
          <a:ext cx="11675293" cy="5353988"/>
        </p:xfrm>
        <a:graphic>
          <a:graphicData uri="http://schemas.openxmlformats.org/drawingml/2006/table">
            <a:tbl>
              <a:tblPr firstRow="1" bandRow="1">
                <a:tableStyleId>{5C22544A-7EE6-4342-B048-85BDC9FD1C3A}</a:tableStyleId>
              </a:tblPr>
              <a:tblGrid>
                <a:gridCol w="1667899">
                  <a:extLst>
                    <a:ext uri="{9D8B030D-6E8A-4147-A177-3AD203B41FA5}">
                      <a16:colId xmlns:a16="http://schemas.microsoft.com/office/drawing/2014/main" val="1583819035"/>
                    </a:ext>
                  </a:extLst>
                </a:gridCol>
                <a:gridCol w="1667899">
                  <a:extLst>
                    <a:ext uri="{9D8B030D-6E8A-4147-A177-3AD203B41FA5}">
                      <a16:colId xmlns:a16="http://schemas.microsoft.com/office/drawing/2014/main" val="3679751152"/>
                    </a:ext>
                  </a:extLst>
                </a:gridCol>
                <a:gridCol w="1667899">
                  <a:extLst>
                    <a:ext uri="{9D8B030D-6E8A-4147-A177-3AD203B41FA5}">
                      <a16:colId xmlns:a16="http://schemas.microsoft.com/office/drawing/2014/main" val="3260060986"/>
                    </a:ext>
                  </a:extLst>
                </a:gridCol>
                <a:gridCol w="1667899">
                  <a:extLst>
                    <a:ext uri="{9D8B030D-6E8A-4147-A177-3AD203B41FA5}">
                      <a16:colId xmlns:a16="http://schemas.microsoft.com/office/drawing/2014/main" val="2658546245"/>
                    </a:ext>
                  </a:extLst>
                </a:gridCol>
                <a:gridCol w="1667899">
                  <a:extLst>
                    <a:ext uri="{9D8B030D-6E8A-4147-A177-3AD203B41FA5}">
                      <a16:colId xmlns:a16="http://schemas.microsoft.com/office/drawing/2014/main" val="1946571666"/>
                    </a:ext>
                  </a:extLst>
                </a:gridCol>
                <a:gridCol w="1667899">
                  <a:extLst>
                    <a:ext uri="{9D8B030D-6E8A-4147-A177-3AD203B41FA5}">
                      <a16:colId xmlns:a16="http://schemas.microsoft.com/office/drawing/2014/main" val="4011740110"/>
                    </a:ext>
                  </a:extLst>
                </a:gridCol>
                <a:gridCol w="1667899">
                  <a:extLst>
                    <a:ext uri="{9D8B030D-6E8A-4147-A177-3AD203B41FA5}">
                      <a16:colId xmlns:a16="http://schemas.microsoft.com/office/drawing/2014/main" val="4216137992"/>
                    </a:ext>
                  </a:extLst>
                </a:gridCol>
              </a:tblGrid>
              <a:tr h="812468">
                <a:tc>
                  <a:txBody>
                    <a:bodyPr/>
                    <a:lstStyle/>
                    <a:p>
                      <a:r>
                        <a:rPr lang="en-GB" sz="1100" dirty="0" smtClean="0">
                          <a:solidFill>
                            <a:schemeClr val="tx1"/>
                          </a:solidFill>
                        </a:rPr>
                        <a:t>C&amp;L</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Autumn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Autumn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Spring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Spring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Summer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Summer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323401"/>
                  </a:ext>
                </a:extLst>
              </a:tr>
              <a:tr h="812468">
                <a:tc gridSpan="7">
                  <a:txBody>
                    <a:bodyPr/>
                    <a:lstStyle/>
                    <a:p>
                      <a:r>
                        <a:rPr lang="en-GB" sz="1100" b="1" dirty="0" smtClean="0"/>
                        <a:t>Communication</a:t>
                      </a:r>
                      <a:r>
                        <a:rPr lang="en-GB" sz="1100" b="1" baseline="0" dirty="0" smtClean="0"/>
                        <a:t> and language</a:t>
                      </a:r>
                      <a:endParaRPr lang="en-GB" sz="1100" b="1" dirty="0" smtClean="0"/>
                    </a:p>
                    <a:p>
                      <a:r>
                        <a:rPr lang="en-GB" sz="1100" dirty="0" smtClean="0"/>
                        <a:t>The development of children’s spoken language underpins all seven areas of learning and development. Children’s back-and-forth interactions from an early age form the foundations for language and cognitive development. The number and quality of the conversations they have with adults and peers throughout the day in a language-rich environment is crucial. By commenting on what children are interested in or doing, and echoing back what they say with new vocabulary added, practitioners will build children's language effectively. Reading frequently to children, and engaging them actively in stories, non-fiction, rhymes and poems, and then providing them with extensive opportunities to use and embed new words in a range of contexts, will give children the opportunity to thrive. Through conversation, story-telling and role play, where children share their ideas with support and modelling from their teacher, and sensitive questioning that invites them to elaborate, children become comfortable using a rich range of vocabulary and language structures.</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1683994"/>
                  </a:ext>
                </a:extLst>
              </a:tr>
              <a:tr h="812468">
                <a:tc>
                  <a:txBody>
                    <a:bodyPr/>
                    <a:lstStyle/>
                    <a:p>
                      <a:r>
                        <a:rPr lang="en-GB" sz="1100" dirty="0" smtClean="0">
                          <a:solidFill>
                            <a:schemeClr val="tx1"/>
                          </a:solidFill>
                        </a:rPr>
                        <a:t>Communication</a:t>
                      </a:r>
                      <a:r>
                        <a:rPr lang="en-GB" sz="1100" baseline="0" dirty="0" smtClean="0">
                          <a:solidFill>
                            <a:schemeClr val="tx1"/>
                          </a:solidFill>
                        </a:rPr>
                        <a:t> and language</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b="1" dirty="0" smtClean="0"/>
                        <a:t>Welcome to EYFS </a:t>
                      </a:r>
                    </a:p>
                    <a:p>
                      <a:r>
                        <a:rPr lang="en-GB" sz="1100" dirty="0" smtClean="0"/>
                        <a:t>Settling in activities. Making friends. </a:t>
                      </a:r>
                    </a:p>
                    <a:p>
                      <a:r>
                        <a:rPr lang="en-GB" sz="1100" dirty="0" smtClean="0"/>
                        <a:t>Children talking about experiences that are familiar to them. </a:t>
                      </a:r>
                    </a:p>
                    <a:p>
                      <a:r>
                        <a:rPr lang="en-GB" sz="1100" dirty="0" smtClean="0"/>
                        <a:t>Rhyming and alliteration. Familiar Print. </a:t>
                      </a:r>
                    </a:p>
                    <a:p>
                      <a:r>
                        <a:rPr lang="en-GB" sz="1100" dirty="0" smtClean="0"/>
                        <a:t>Sharing facts – All about me! </a:t>
                      </a:r>
                    </a:p>
                    <a:p>
                      <a:r>
                        <a:rPr lang="en-GB" sz="1100" dirty="0" smtClean="0"/>
                        <a:t>Mood Monsters. </a:t>
                      </a:r>
                    </a:p>
                    <a:p>
                      <a:r>
                        <a:rPr lang="en-GB" sz="1100" dirty="0" smtClean="0"/>
                        <a:t>Shared stories. </a:t>
                      </a:r>
                    </a:p>
                    <a:p>
                      <a:r>
                        <a:rPr lang="en-GB" sz="1100" dirty="0" smtClean="0"/>
                        <a:t>Model talk routines through the day. </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b="1" dirty="0" smtClean="0"/>
                        <a:t>Tell me a story!</a:t>
                      </a:r>
                      <a:r>
                        <a:rPr lang="en-GB" sz="1100" dirty="0" smtClean="0"/>
                        <a:t> </a:t>
                      </a:r>
                    </a:p>
                    <a:p>
                      <a:r>
                        <a:rPr lang="en-GB" sz="1100" dirty="0" smtClean="0"/>
                        <a:t>Develop vocabulary. Discovering Passions. </a:t>
                      </a:r>
                    </a:p>
                    <a:p>
                      <a:r>
                        <a:rPr lang="en-GB" sz="1100" dirty="0" smtClean="0"/>
                        <a:t>Tell me a story - retelling stories, </a:t>
                      </a:r>
                    </a:p>
                    <a:p>
                      <a:r>
                        <a:rPr lang="en-GB" sz="1100" dirty="0" smtClean="0"/>
                        <a:t>Story language.</a:t>
                      </a:r>
                    </a:p>
                    <a:p>
                      <a:r>
                        <a:rPr lang="en-GB" sz="1100" dirty="0" smtClean="0"/>
                        <a:t>Listening and responding to stories. </a:t>
                      </a:r>
                    </a:p>
                    <a:p>
                      <a:r>
                        <a:rPr lang="en-GB" sz="1100" dirty="0" smtClean="0"/>
                        <a:t>Following instructions. Taking part in discussion. Understand how to listen carefully and why listening is important. </a:t>
                      </a:r>
                    </a:p>
                    <a:p>
                      <a:r>
                        <a:rPr lang="en-GB" sz="1100" dirty="0" smtClean="0"/>
                        <a:t>Use new vocabulary through the day. </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b="1" dirty="0" smtClean="0"/>
                        <a:t>Tell me why! </a:t>
                      </a:r>
                    </a:p>
                    <a:p>
                      <a:r>
                        <a:rPr lang="en-GB" sz="1100" dirty="0" smtClean="0"/>
                        <a:t>Using language in</a:t>
                      </a:r>
                      <a:r>
                        <a:rPr lang="en-GB" sz="1100" baseline="0" dirty="0" smtClean="0"/>
                        <a:t> full sentences.</a:t>
                      </a:r>
                    </a:p>
                    <a:p>
                      <a:r>
                        <a:rPr lang="en-GB" sz="1100" dirty="0" smtClean="0"/>
                        <a:t>Asks how and why questions… </a:t>
                      </a:r>
                    </a:p>
                    <a:p>
                      <a:r>
                        <a:rPr lang="en-GB" sz="1100" dirty="0" smtClean="0"/>
                        <a:t>Discovering Passions. Retell a story with story language. </a:t>
                      </a:r>
                    </a:p>
                    <a:p>
                      <a:r>
                        <a:rPr lang="en-GB" sz="1100" dirty="0" smtClean="0"/>
                        <a:t>Ask questions to find out more and to check they understand what has been said to them. Discuss events and characters in a story.</a:t>
                      </a:r>
                    </a:p>
                    <a:p>
                      <a:r>
                        <a:rPr lang="en-GB" sz="1100" dirty="0" smtClean="0"/>
                        <a:t>Engage in non-fiction texts.</a:t>
                      </a:r>
                    </a:p>
                    <a:p>
                      <a:r>
                        <a:rPr lang="en-GB" sz="1100" dirty="0" smtClean="0"/>
                        <a:t>Listen to and talk about stories to build familiarity and understanding. </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b="1" dirty="0" smtClean="0"/>
                        <a:t>Talk it through! </a:t>
                      </a:r>
                    </a:p>
                    <a:p>
                      <a:r>
                        <a:rPr lang="en-GB" sz="1100" dirty="0" smtClean="0"/>
                        <a:t>Describe events in detail – time connectives. Discovering Passions. Understand how to listen carefully and why listening is important. Talk about an object: “What colour is it? Where would you find it? Sustained focus when listening to a story.</a:t>
                      </a:r>
                    </a:p>
                    <a:p>
                      <a:r>
                        <a:rPr lang="en-GB" sz="1100" dirty="0" smtClean="0"/>
                        <a:t>Engage in non-fiction texts.</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b="1" dirty="0" smtClean="0"/>
                        <a:t>What happened? </a:t>
                      </a:r>
                      <a:r>
                        <a:rPr lang="en-GB" sz="1100" dirty="0" smtClean="0"/>
                        <a:t>Discovering Passions. </a:t>
                      </a:r>
                    </a:p>
                    <a:p>
                      <a:r>
                        <a:rPr lang="en-GB" sz="1100" dirty="0" smtClean="0"/>
                        <a:t>Re-read some books so children learn the language necessary to talk about what is happening in each illustration and relate it to their own lives. </a:t>
                      </a:r>
                    </a:p>
                    <a:p>
                      <a:r>
                        <a:rPr lang="en-GB" sz="1100" dirty="0" smtClean="0"/>
                        <a:t>Offer explanations for what happened using recently introduced language.</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b="1" dirty="0" smtClean="0"/>
                        <a:t>Time to share! </a:t>
                      </a:r>
                      <a:r>
                        <a:rPr lang="en-GB" sz="1100" dirty="0" smtClean="0"/>
                        <a:t>Discovering Passions. Read aloud books to children that will extend their knowledge of the world and illustrate a current topic. </a:t>
                      </a:r>
                    </a:p>
                    <a:p>
                      <a:r>
                        <a:rPr lang="en-GB" sz="1100" dirty="0" smtClean="0"/>
                        <a:t>Select books containing photographs and pictures, for example, places in different weather conditions and seasons. </a:t>
                      </a:r>
                    </a:p>
                    <a:p>
                      <a:r>
                        <a:rPr lang="en-GB" sz="1100" dirty="0" smtClean="0"/>
                        <a:t>Join morning assemblies.</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7151359"/>
                  </a:ext>
                </a:extLst>
              </a:tr>
            </a:tbl>
          </a:graphicData>
        </a:graphic>
      </p:graphicFrame>
    </p:spTree>
    <p:extLst>
      <p:ext uri="{BB962C8B-B14F-4D97-AF65-F5344CB8AC3E}">
        <p14:creationId xmlns:p14="http://schemas.microsoft.com/office/powerpoint/2010/main" val="3944049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475379293"/>
              </p:ext>
            </p:extLst>
          </p:nvPr>
        </p:nvGraphicFramePr>
        <p:xfrm>
          <a:off x="264160" y="171026"/>
          <a:ext cx="11675293" cy="5942391"/>
        </p:xfrm>
        <a:graphic>
          <a:graphicData uri="http://schemas.openxmlformats.org/drawingml/2006/table">
            <a:tbl>
              <a:tblPr firstRow="1" bandRow="1">
                <a:tableStyleId>{5C22544A-7EE6-4342-B048-85BDC9FD1C3A}</a:tableStyleId>
              </a:tblPr>
              <a:tblGrid>
                <a:gridCol w="1667899">
                  <a:extLst>
                    <a:ext uri="{9D8B030D-6E8A-4147-A177-3AD203B41FA5}">
                      <a16:colId xmlns:a16="http://schemas.microsoft.com/office/drawing/2014/main" val="1583819035"/>
                    </a:ext>
                  </a:extLst>
                </a:gridCol>
                <a:gridCol w="1667899">
                  <a:extLst>
                    <a:ext uri="{9D8B030D-6E8A-4147-A177-3AD203B41FA5}">
                      <a16:colId xmlns:a16="http://schemas.microsoft.com/office/drawing/2014/main" val="3679751152"/>
                    </a:ext>
                  </a:extLst>
                </a:gridCol>
                <a:gridCol w="1667899">
                  <a:extLst>
                    <a:ext uri="{9D8B030D-6E8A-4147-A177-3AD203B41FA5}">
                      <a16:colId xmlns:a16="http://schemas.microsoft.com/office/drawing/2014/main" val="3260060986"/>
                    </a:ext>
                  </a:extLst>
                </a:gridCol>
                <a:gridCol w="1667899">
                  <a:extLst>
                    <a:ext uri="{9D8B030D-6E8A-4147-A177-3AD203B41FA5}">
                      <a16:colId xmlns:a16="http://schemas.microsoft.com/office/drawing/2014/main" val="2658546245"/>
                    </a:ext>
                  </a:extLst>
                </a:gridCol>
                <a:gridCol w="1667899">
                  <a:extLst>
                    <a:ext uri="{9D8B030D-6E8A-4147-A177-3AD203B41FA5}">
                      <a16:colId xmlns:a16="http://schemas.microsoft.com/office/drawing/2014/main" val="1946571666"/>
                    </a:ext>
                  </a:extLst>
                </a:gridCol>
                <a:gridCol w="1667899">
                  <a:extLst>
                    <a:ext uri="{9D8B030D-6E8A-4147-A177-3AD203B41FA5}">
                      <a16:colId xmlns:a16="http://schemas.microsoft.com/office/drawing/2014/main" val="4011740110"/>
                    </a:ext>
                  </a:extLst>
                </a:gridCol>
                <a:gridCol w="1667899">
                  <a:extLst>
                    <a:ext uri="{9D8B030D-6E8A-4147-A177-3AD203B41FA5}">
                      <a16:colId xmlns:a16="http://schemas.microsoft.com/office/drawing/2014/main" val="4216137992"/>
                    </a:ext>
                  </a:extLst>
                </a:gridCol>
              </a:tblGrid>
              <a:tr h="395031">
                <a:tc>
                  <a:txBody>
                    <a:bodyPr/>
                    <a:lstStyle/>
                    <a:p>
                      <a:r>
                        <a:rPr lang="en-GB" sz="1100" dirty="0" smtClean="0">
                          <a:solidFill>
                            <a:schemeClr val="tx1"/>
                          </a:solidFill>
                        </a:rPr>
                        <a:t>PSED</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Autumn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Autumn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Spring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Spring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Summer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Summer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323401"/>
                  </a:ext>
                </a:extLst>
              </a:tr>
              <a:tr h="812468">
                <a:tc gridSpan="7">
                  <a:txBody>
                    <a:bodyPr/>
                    <a:lstStyle/>
                    <a:p>
                      <a:r>
                        <a:rPr lang="en-GB" sz="1100" b="1" dirty="0" smtClean="0"/>
                        <a:t>Personal,</a:t>
                      </a:r>
                      <a:r>
                        <a:rPr lang="en-GB" sz="1100" b="1" baseline="0" dirty="0" smtClean="0"/>
                        <a:t> social and emotional development</a:t>
                      </a:r>
                      <a:endParaRPr lang="en-GB" sz="1100" b="1" dirty="0" smtClean="0"/>
                    </a:p>
                    <a:p>
                      <a:r>
                        <a:rPr lang="en-GB" sz="1100" dirty="0" smtClean="0"/>
                        <a:t>Children’s personal, social and emotional development (PSED) is crucial for children to lead healthy and happy lives, and is fundamental to their cognitive development. Underpinning their personal development are the important attachments that shape their social world. Strong, warm and supportive relationships with adults enable children to learn how to understand their own feelings and those of others. Children should be supported to manage emotions, develop a positive sense of self, set themselves simple goals, have confidence in their own abilities, to persist and wait for what they want and direct attention as necessary. Through adult modelling and guidance, they will learn how to look after their bodies, including healthy eating, and manage personal needs independently. Through supported interaction with other children, they learn how to make good friendships, co-operate and resolve conflicts peaceably. These attributes will provide a secure platform from which children can achieve at school and in later life.</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1683994"/>
                  </a:ext>
                </a:extLst>
              </a:tr>
              <a:tr h="812468">
                <a:tc>
                  <a:txBody>
                    <a:bodyPr/>
                    <a:lstStyle/>
                    <a:p>
                      <a:r>
                        <a:rPr lang="en-GB" sz="1100" dirty="0" smtClean="0">
                          <a:solidFill>
                            <a:schemeClr val="tx1"/>
                          </a:solidFill>
                        </a:rPr>
                        <a:t>Personal, social and emotional development</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b="1" dirty="0" smtClean="0"/>
                        <a:t>Jigsaw</a:t>
                      </a:r>
                    </a:p>
                    <a:p>
                      <a:r>
                        <a:rPr lang="en-GB" sz="1100" b="0" u="sng" dirty="0" smtClean="0"/>
                        <a:t>Being me in my world</a:t>
                      </a:r>
                    </a:p>
                    <a:p>
                      <a:r>
                        <a:rPr lang="en-GB" sz="1100" b="0" dirty="0" smtClean="0"/>
                        <a:t>Who me?</a:t>
                      </a:r>
                    </a:p>
                    <a:p>
                      <a:r>
                        <a:rPr lang="en-GB" sz="1100" b="0" dirty="0" smtClean="0"/>
                        <a:t>My</a:t>
                      </a:r>
                      <a:r>
                        <a:rPr lang="en-GB" sz="1100" b="0" baseline="0" dirty="0" smtClean="0"/>
                        <a:t> b</a:t>
                      </a:r>
                      <a:r>
                        <a:rPr lang="en-GB" sz="1100" b="0" dirty="0" smtClean="0"/>
                        <a:t>elonging.</a:t>
                      </a:r>
                    </a:p>
                    <a:p>
                      <a:r>
                        <a:rPr lang="en-GB" sz="1100" b="0" dirty="0" smtClean="0"/>
                        <a:t>Ho</a:t>
                      </a:r>
                      <a:r>
                        <a:rPr lang="en-GB" sz="1100" b="0" baseline="0" dirty="0" smtClean="0"/>
                        <a:t>w am I f</a:t>
                      </a:r>
                      <a:r>
                        <a:rPr lang="en-GB" sz="1100" b="0" dirty="0" smtClean="0"/>
                        <a:t>eelings.</a:t>
                      </a:r>
                    </a:p>
                    <a:p>
                      <a:r>
                        <a:rPr lang="en-GB" sz="1100" b="0" dirty="0" smtClean="0"/>
                        <a:t>Being</a:t>
                      </a:r>
                      <a:r>
                        <a:rPr lang="en-GB" sz="1100" b="0" baseline="0" dirty="0" smtClean="0"/>
                        <a:t> at school.</a:t>
                      </a:r>
                    </a:p>
                    <a:p>
                      <a:r>
                        <a:rPr lang="en-GB" sz="1100" b="0" baseline="0" dirty="0" smtClean="0"/>
                        <a:t>Gentle hands.</a:t>
                      </a:r>
                    </a:p>
                    <a:p>
                      <a:r>
                        <a:rPr lang="en-GB" sz="1100" b="0" baseline="0" dirty="0" smtClean="0"/>
                        <a:t>Our rights and responsibilities.</a:t>
                      </a:r>
                    </a:p>
                    <a:p>
                      <a:endParaRPr lang="en-GB" sz="1100" b="0" dirty="0" smtClean="0"/>
                    </a:p>
                    <a:p>
                      <a:r>
                        <a:rPr lang="en-GB" sz="1100" dirty="0" smtClean="0"/>
                        <a:t>Naming different feelings, thinking about how to feel with ‘not so good feelings’, know some self-care techniques. </a:t>
                      </a:r>
                    </a:p>
                    <a:p>
                      <a:r>
                        <a:rPr lang="en-GB" sz="1100" dirty="0" smtClean="0"/>
                        <a:t>Know that some actions and words can hurt others feelings. Handwashing</a:t>
                      </a:r>
                    </a:p>
                    <a:p>
                      <a:r>
                        <a:rPr lang="en-GB" sz="1100" dirty="0" smtClean="0"/>
                        <a:t>Snack station Class rules: Behavioural expectations&amp; systems in the class/boundaries set Class rules</a:t>
                      </a:r>
                    </a:p>
                    <a:p>
                      <a:r>
                        <a:rPr lang="en-GB" sz="1100" dirty="0" smtClean="0"/>
                        <a:t>What makes me special.</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b="1" dirty="0" smtClean="0"/>
                        <a:t>Jigsaw</a:t>
                      </a:r>
                    </a:p>
                    <a:p>
                      <a:r>
                        <a:rPr lang="en-GB" sz="1100" b="0" u="sng" dirty="0" smtClean="0"/>
                        <a:t>Celebrating</a:t>
                      </a:r>
                      <a:r>
                        <a:rPr lang="en-GB" sz="1100" b="0" u="sng" baseline="0" dirty="0" smtClean="0"/>
                        <a:t> differences</a:t>
                      </a:r>
                      <a:endParaRPr lang="en-GB" sz="1100" b="0" u="sng" dirty="0" smtClean="0"/>
                    </a:p>
                    <a:p>
                      <a:r>
                        <a:rPr lang="en-GB" sz="1100" dirty="0" smtClean="0"/>
                        <a:t>What</a:t>
                      </a:r>
                      <a:r>
                        <a:rPr lang="en-GB" sz="1100" baseline="0" dirty="0" smtClean="0"/>
                        <a:t> am I good at?</a:t>
                      </a:r>
                    </a:p>
                    <a:p>
                      <a:r>
                        <a:rPr lang="en-GB" sz="1100" baseline="0" dirty="0" smtClean="0">
                          <a:solidFill>
                            <a:schemeClr val="tx1"/>
                          </a:solidFill>
                        </a:rPr>
                        <a:t>I’m special, I’m me!</a:t>
                      </a:r>
                    </a:p>
                    <a:p>
                      <a:r>
                        <a:rPr lang="en-GB" sz="1100" baseline="0" dirty="0" smtClean="0">
                          <a:solidFill>
                            <a:schemeClr val="tx1"/>
                          </a:solidFill>
                        </a:rPr>
                        <a:t>Families/ different families.</a:t>
                      </a:r>
                    </a:p>
                    <a:p>
                      <a:r>
                        <a:rPr lang="en-GB" sz="1100" baseline="0" dirty="0" smtClean="0">
                          <a:solidFill>
                            <a:schemeClr val="tx1"/>
                          </a:solidFill>
                        </a:rPr>
                        <a:t>Houses and homes.</a:t>
                      </a:r>
                    </a:p>
                    <a:p>
                      <a:r>
                        <a:rPr lang="en-GB" sz="1100" baseline="0" dirty="0" smtClean="0">
                          <a:solidFill>
                            <a:schemeClr val="tx1"/>
                          </a:solidFill>
                        </a:rPr>
                        <a:t>Making friends.</a:t>
                      </a:r>
                    </a:p>
                    <a:p>
                      <a:r>
                        <a:rPr lang="en-GB" sz="1100" baseline="0" dirty="0" smtClean="0">
                          <a:solidFill>
                            <a:schemeClr val="tx1"/>
                          </a:solidFill>
                        </a:rPr>
                        <a:t>Standing up for yourself.</a:t>
                      </a:r>
                    </a:p>
                    <a:p>
                      <a:endParaRPr lang="en-GB" sz="1100" baseline="0" dirty="0" smtClean="0">
                        <a:solidFill>
                          <a:schemeClr val="tx1"/>
                        </a:solidFill>
                      </a:endParaRPr>
                    </a:p>
                    <a:p>
                      <a:r>
                        <a:rPr lang="en-GB" sz="1100" dirty="0" smtClean="0"/>
                        <a:t>Celebrating differences. </a:t>
                      </a:r>
                    </a:p>
                    <a:p>
                      <a:r>
                        <a:rPr lang="en-GB" sz="1100" dirty="0" smtClean="0"/>
                        <a:t>I know what it means to be respectful and to be treated with respect. Celebrating cultural difference through celebrations. </a:t>
                      </a:r>
                    </a:p>
                    <a:p>
                      <a:r>
                        <a:rPr lang="en-GB" sz="1100" dirty="0" smtClean="0"/>
                        <a:t>Anti Bullying week. Children in Need.</a:t>
                      </a:r>
                      <a:endParaRPr lang="en-GB" sz="1100" baseline="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b="1" dirty="0" smtClean="0"/>
                        <a:t>Jigsaw</a:t>
                      </a:r>
                    </a:p>
                    <a:p>
                      <a:r>
                        <a:rPr lang="en-GB" sz="1100" b="0" u="sng" dirty="0" smtClean="0"/>
                        <a:t>Dreams</a:t>
                      </a:r>
                      <a:r>
                        <a:rPr lang="en-GB" sz="1100" b="0" u="sng" baseline="0" dirty="0" smtClean="0"/>
                        <a:t> and goals!</a:t>
                      </a:r>
                    </a:p>
                    <a:p>
                      <a:r>
                        <a:rPr lang="en-GB" sz="1100" b="0" u="none" dirty="0" smtClean="0">
                          <a:solidFill>
                            <a:schemeClr val="dk1"/>
                          </a:solidFill>
                        </a:rPr>
                        <a:t>Challenges</a:t>
                      </a:r>
                      <a:r>
                        <a:rPr lang="en-GB" sz="1100" b="0" u="none" baseline="0" dirty="0" smtClean="0">
                          <a:solidFill>
                            <a:schemeClr val="dk1"/>
                          </a:solidFill>
                        </a:rPr>
                        <a:t> and perseverance.</a:t>
                      </a:r>
                    </a:p>
                    <a:p>
                      <a:r>
                        <a:rPr lang="en-GB" sz="1100" b="0" u="none" baseline="0" dirty="0" smtClean="0">
                          <a:solidFill>
                            <a:schemeClr val="dk1"/>
                          </a:solidFill>
                        </a:rPr>
                        <a:t>Never giving up.</a:t>
                      </a:r>
                    </a:p>
                    <a:p>
                      <a:r>
                        <a:rPr lang="en-GB" sz="1100" b="0" u="none" baseline="0" dirty="0" smtClean="0">
                          <a:solidFill>
                            <a:schemeClr val="dk1"/>
                          </a:solidFill>
                        </a:rPr>
                        <a:t>Setting a goal.</a:t>
                      </a:r>
                    </a:p>
                    <a:p>
                      <a:r>
                        <a:rPr lang="en-GB" sz="1100" b="0" u="none" baseline="0" dirty="0" smtClean="0">
                          <a:solidFill>
                            <a:schemeClr val="dk1"/>
                          </a:solidFill>
                        </a:rPr>
                        <a:t>Obstacles and support.</a:t>
                      </a:r>
                    </a:p>
                    <a:p>
                      <a:r>
                        <a:rPr lang="en-GB" sz="1100" b="0" u="none" baseline="0" dirty="0" smtClean="0">
                          <a:solidFill>
                            <a:schemeClr val="dk1"/>
                          </a:solidFill>
                        </a:rPr>
                        <a:t>The future.</a:t>
                      </a:r>
                    </a:p>
                    <a:p>
                      <a:r>
                        <a:rPr lang="en-GB" sz="1100" b="0" u="none" baseline="0" dirty="0" smtClean="0">
                          <a:solidFill>
                            <a:schemeClr val="dk1"/>
                          </a:solidFill>
                        </a:rPr>
                        <a:t>Jobs.</a:t>
                      </a:r>
                    </a:p>
                    <a:p>
                      <a:r>
                        <a:rPr lang="en-GB" sz="1100" b="0" u="none" baseline="0" dirty="0" smtClean="0">
                          <a:solidFill>
                            <a:schemeClr val="dk1"/>
                          </a:solidFill>
                        </a:rPr>
                        <a:t>Feeling proud.</a:t>
                      </a:r>
                    </a:p>
                    <a:p>
                      <a:endParaRPr lang="en-GB" sz="1100" b="0" u="none" baseline="0" dirty="0" smtClean="0">
                        <a:solidFill>
                          <a:schemeClr val="dk1"/>
                        </a:solidFill>
                      </a:endParaRPr>
                    </a:p>
                    <a:p>
                      <a:r>
                        <a:rPr lang="en-GB" sz="1100" b="0" u="none" baseline="0" dirty="0" smtClean="0">
                          <a:solidFill>
                            <a:srgbClr val="FF0000"/>
                          </a:solidFill>
                        </a:rPr>
                        <a:t>Talking about goals.</a:t>
                      </a:r>
                    </a:p>
                    <a:p>
                      <a:r>
                        <a:rPr lang="en-GB" sz="1100" b="0" u="none" baseline="0" dirty="0" smtClean="0">
                          <a:solidFill>
                            <a:srgbClr val="FF0000"/>
                          </a:solidFill>
                        </a:rPr>
                        <a:t>Creating friendships.</a:t>
                      </a:r>
                    </a:p>
                    <a:p>
                      <a:r>
                        <a:rPr lang="en-GB" sz="1100" b="0" u="none" baseline="0" dirty="0" smtClean="0">
                          <a:solidFill>
                            <a:srgbClr val="FF0000"/>
                          </a:solidFill>
                        </a:rPr>
                        <a:t>Have strategies to regulate.</a:t>
                      </a:r>
                    </a:p>
                    <a:p>
                      <a:r>
                        <a:rPr lang="en-GB" sz="1100" b="0" u="none" baseline="0" dirty="0" smtClean="0">
                          <a:solidFill>
                            <a:srgbClr val="FF0000"/>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b="1" dirty="0" smtClean="0"/>
                        <a:t>Jigsaw</a:t>
                      </a:r>
                    </a:p>
                    <a:p>
                      <a:r>
                        <a:rPr lang="en-GB" sz="1100" b="0" u="sng" dirty="0" smtClean="0"/>
                        <a:t>Healthy</a:t>
                      </a:r>
                      <a:r>
                        <a:rPr lang="en-GB" sz="1100" b="0" u="sng" baseline="0" dirty="0" smtClean="0"/>
                        <a:t> me</a:t>
                      </a:r>
                    </a:p>
                    <a:p>
                      <a:r>
                        <a:rPr lang="en-GB" sz="1100" b="0" u="none" baseline="0" dirty="0" smtClean="0"/>
                        <a:t>Everybody’s body.</a:t>
                      </a:r>
                    </a:p>
                    <a:p>
                      <a:r>
                        <a:rPr lang="en-GB" sz="1100" b="0" u="none" baseline="0" dirty="0" smtClean="0"/>
                        <a:t>Moving.</a:t>
                      </a:r>
                    </a:p>
                    <a:p>
                      <a:r>
                        <a:rPr lang="en-GB" sz="1100" b="0" u="none" baseline="0" dirty="0" smtClean="0"/>
                        <a:t>Why is resting good for our bodies.</a:t>
                      </a:r>
                    </a:p>
                    <a:p>
                      <a:r>
                        <a:rPr lang="en-GB" sz="1100" b="0" u="none" baseline="0" dirty="0" smtClean="0"/>
                        <a:t>Healthy eating choices.</a:t>
                      </a:r>
                    </a:p>
                    <a:p>
                      <a:r>
                        <a:rPr lang="en-GB" sz="1100" b="0" u="none" baseline="0" dirty="0" smtClean="0"/>
                        <a:t>Sleeping.</a:t>
                      </a:r>
                    </a:p>
                    <a:p>
                      <a:r>
                        <a:rPr lang="en-GB" sz="1100" b="0" u="none" baseline="0" dirty="0" smtClean="0"/>
                        <a:t>Keeping clean.</a:t>
                      </a:r>
                    </a:p>
                    <a:p>
                      <a:r>
                        <a:rPr lang="en-GB" sz="1100" b="0" u="none" baseline="0" dirty="0" smtClean="0"/>
                        <a:t>Stranger danger.</a:t>
                      </a:r>
                    </a:p>
                    <a:p>
                      <a:endParaRPr lang="en-GB" sz="1100" b="0" u="none" baseline="0" dirty="0" smtClean="0"/>
                    </a:p>
                    <a:p>
                      <a:r>
                        <a:rPr lang="en-GB" sz="1100" dirty="0" smtClean="0"/>
                        <a:t>Being kind to living creatures.</a:t>
                      </a:r>
                    </a:p>
                    <a:p>
                      <a:r>
                        <a:rPr lang="en-GB" sz="1100" dirty="0" smtClean="0"/>
                        <a:t>Taking care of animals (frogs/butterflies/live eggs) </a:t>
                      </a:r>
                    </a:p>
                    <a:p>
                      <a:r>
                        <a:rPr lang="en-GB" sz="1100" dirty="0" smtClean="0"/>
                        <a:t>Understanding life cycles. Plant growing. </a:t>
                      </a:r>
                      <a:endParaRPr lang="en-GB" sz="1100" b="1" u="none" baseline="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0" lang="en-GB" sz="1100" b="1" i="0" u="none" strike="noStrike" kern="1200" cap="none" spc="0" normalizeH="0" baseline="0" noProof="0" dirty="0" smtClean="0">
                          <a:ln>
                            <a:noFill/>
                          </a:ln>
                          <a:solidFill>
                            <a:prstClr val="black"/>
                          </a:solidFill>
                          <a:effectLst/>
                          <a:uLnTx/>
                          <a:uFillTx/>
                          <a:latin typeface="Calibri" panose="020F0502020204030204"/>
                          <a:ea typeface="+mn-ea"/>
                          <a:cs typeface="+mn-cs"/>
                        </a:rPr>
                        <a:t>Jigsaw</a:t>
                      </a:r>
                    </a:p>
                    <a:p>
                      <a:r>
                        <a:rPr kumimoji="0" lang="en-GB" sz="1100" b="0" i="0" u="sng" strike="noStrike" kern="1200" cap="none" spc="0" normalizeH="0" baseline="0" noProof="0" dirty="0" smtClean="0">
                          <a:ln>
                            <a:noFill/>
                          </a:ln>
                          <a:solidFill>
                            <a:prstClr val="black"/>
                          </a:solidFill>
                          <a:effectLst/>
                          <a:uLnTx/>
                          <a:uFillTx/>
                          <a:latin typeface="Calibri" panose="020F0502020204030204"/>
                          <a:ea typeface="+mn-ea"/>
                          <a:cs typeface="+mn-cs"/>
                        </a:rPr>
                        <a:t>Relationships</a:t>
                      </a:r>
                    </a:p>
                    <a:p>
                      <a:r>
                        <a:rPr kumimoji="0" lang="en-GB" sz="1100" b="0" i="0" u="none" strike="noStrike" kern="1200" cap="none" spc="0" normalizeH="0" baseline="0" noProof="0" dirty="0" smtClean="0">
                          <a:ln>
                            <a:noFill/>
                          </a:ln>
                          <a:solidFill>
                            <a:prstClr val="black"/>
                          </a:solidFill>
                          <a:effectLst/>
                          <a:uLnTx/>
                          <a:uFillTx/>
                          <a:latin typeface="Calibri" panose="020F0502020204030204"/>
                          <a:ea typeface="+mn-ea"/>
                          <a:cs typeface="+mn-cs"/>
                        </a:rPr>
                        <a:t>My family and me.</a:t>
                      </a:r>
                    </a:p>
                    <a:p>
                      <a:r>
                        <a:rPr kumimoji="0" lang="en-GB" sz="1100" b="0" i="0" u="none" strike="noStrike" kern="1200" cap="none" spc="0" normalizeH="0" baseline="0" noProof="0" dirty="0" smtClean="0">
                          <a:ln>
                            <a:noFill/>
                          </a:ln>
                          <a:solidFill>
                            <a:prstClr val="black"/>
                          </a:solidFill>
                          <a:effectLst/>
                          <a:uLnTx/>
                          <a:uFillTx/>
                          <a:latin typeface="Calibri" panose="020F0502020204030204"/>
                          <a:ea typeface="+mn-ea"/>
                          <a:cs typeface="+mn-cs"/>
                        </a:rPr>
                        <a:t>Being lonely.</a:t>
                      </a:r>
                    </a:p>
                    <a:p>
                      <a:r>
                        <a:rPr kumimoji="0" lang="en-GB" sz="1100" b="0" i="0" u="none" strike="noStrike" kern="1200" cap="none" spc="0" normalizeH="0" baseline="0" noProof="0" dirty="0" smtClean="0">
                          <a:ln>
                            <a:noFill/>
                          </a:ln>
                          <a:solidFill>
                            <a:prstClr val="black"/>
                          </a:solidFill>
                          <a:effectLst/>
                          <a:uLnTx/>
                          <a:uFillTx/>
                          <a:latin typeface="Calibri" panose="020F0502020204030204"/>
                          <a:ea typeface="+mn-ea"/>
                          <a:cs typeface="+mn-cs"/>
                        </a:rPr>
                        <a:t>Solving disagreements.</a:t>
                      </a:r>
                    </a:p>
                    <a:p>
                      <a:r>
                        <a:rPr kumimoji="0" lang="en-GB" sz="1100" b="0" i="0" u="none" strike="noStrike" kern="1200" cap="none" spc="0" normalizeH="0" baseline="0" noProof="0" dirty="0" smtClean="0">
                          <a:ln>
                            <a:noFill/>
                          </a:ln>
                          <a:solidFill>
                            <a:prstClr val="black"/>
                          </a:solidFill>
                          <a:effectLst/>
                          <a:uLnTx/>
                          <a:uFillTx/>
                          <a:latin typeface="Calibri" panose="020F0502020204030204"/>
                          <a:ea typeface="+mn-ea"/>
                          <a:cs typeface="+mn-cs"/>
                        </a:rPr>
                        <a:t>Falling out.</a:t>
                      </a:r>
                    </a:p>
                    <a:p>
                      <a:r>
                        <a:rPr kumimoji="0" lang="en-GB" sz="1100" b="0" i="0" u="none" strike="noStrike" kern="1200" cap="none" spc="0" normalizeH="0" baseline="0" noProof="0" dirty="0" smtClean="0">
                          <a:ln>
                            <a:noFill/>
                          </a:ln>
                          <a:solidFill>
                            <a:prstClr val="black"/>
                          </a:solidFill>
                          <a:effectLst/>
                          <a:uLnTx/>
                          <a:uFillTx/>
                          <a:latin typeface="Calibri" panose="020F0502020204030204"/>
                          <a:ea typeface="+mn-ea"/>
                          <a:cs typeface="+mn-cs"/>
                        </a:rPr>
                        <a:t>Bullying.</a:t>
                      </a:r>
                    </a:p>
                    <a:p>
                      <a:r>
                        <a:rPr kumimoji="0" lang="en-GB" sz="1100" b="0" i="0" u="none" strike="noStrike" kern="1200" cap="none" spc="0" normalizeH="0" baseline="0" noProof="0" dirty="0" smtClean="0">
                          <a:ln>
                            <a:noFill/>
                          </a:ln>
                          <a:solidFill>
                            <a:prstClr val="black"/>
                          </a:solidFill>
                          <a:effectLst/>
                          <a:uLnTx/>
                          <a:uFillTx/>
                          <a:latin typeface="Calibri" panose="020F0502020204030204"/>
                          <a:ea typeface="+mn-ea"/>
                          <a:cs typeface="+mn-cs"/>
                        </a:rPr>
                        <a:t>Calming down.</a:t>
                      </a:r>
                    </a:p>
                    <a:p>
                      <a:r>
                        <a:rPr kumimoji="0" lang="en-GB" sz="1100" b="0" i="0" u="none" strike="noStrike" kern="1200" cap="none" spc="0" normalizeH="0" baseline="0" noProof="0" dirty="0" smtClean="0">
                          <a:ln>
                            <a:noFill/>
                          </a:ln>
                          <a:solidFill>
                            <a:prstClr val="black"/>
                          </a:solidFill>
                          <a:effectLst/>
                          <a:uLnTx/>
                          <a:uFillTx/>
                          <a:latin typeface="Calibri" panose="020F0502020204030204"/>
                          <a:ea typeface="+mn-ea"/>
                          <a:cs typeface="+mn-cs"/>
                        </a:rPr>
                        <a:t>Being the best friend we can be.</a:t>
                      </a:r>
                    </a:p>
                    <a:p>
                      <a:endParaRPr kumimoji="0" lang="en-GB" sz="11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r>
                        <a:rPr lang="en-GB" sz="1100" dirty="0" smtClean="0"/>
                        <a:t>Importance of exercise. The importance of healthy eating. </a:t>
                      </a:r>
                    </a:p>
                    <a:p>
                      <a:r>
                        <a:rPr lang="en-GB" sz="1100" dirty="0" smtClean="0"/>
                        <a:t>Oral Health.</a:t>
                      </a:r>
                    </a:p>
                    <a:p>
                      <a:r>
                        <a:rPr kumimoji="0" lang="en-GB" sz="1100" b="0" i="0" u="none" strike="noStrike" kern="1200" cap="none" spc="0" normalizeH="0" baseline="0" noProof="0" dirty="0" smtClean="0">
                          <a:ln>
                            <a:noFill/>
                          </a:ln>
                          <a:solidFill>
                            <a:prstClr val="black"/>
                          </a:solidFill>
                          <a:effectLst/>
                          <a:uLnTx/>
                          <a:uFillTx/>
                          <a:latin typeface="Calibri" panose="020F0502020204030204"/>
                          <a:ea typeface="+mn-ea"/>
                          <a:cs typeface="+mn-cs"/>
                        </a:rPr>
                        <a:t>Growth.</a:t>
                      </a:r>
                    </a:p>
                    <a:p>
                      <a:endParaRPr lang="en-GB" b="0" u="non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0" lang="en-GB" sz="1100" b="1" i="0" u="none" strike="noStrike" kern="1200" cap="none" spc="0" normalizeH="0" baseline="0" noProof="0" dirty="0" smtClean="0">
                          <a:ln>
                            <a:noFill/>
                          </a:ln>
                          <a:solidFill>
                            <a:prstClr val="black"/>
                          </a:solidFill>
                          <a:effectLst/>
                          <a:uLnTx/>
                          <a:uFillTx/>
                          <a:latin typeface="Calibri" panose="020F0502020204030204"/>
                          <a:ea typeface="+mn-ea"/>
                          <a:cs typeface="+mn-cs"/>
                        </a:rPr>
                        <a:t>Jigsaw</a:t>
                      </a:r>
                    </a:p>
                    <a:p>
                      <a:r>
                        <a:rPr kumimoji="0" lang="en-GB" sz="1100" b="0" i="0" u="sng" strike="noStrike" kern="1200" cap="none" spc="0" normalizeH="0" baseline="0" noProof="0" dirty="0" smtClean="0">
                          <a:ln>
                            <a:noFill/>
                          </a:ln>
                          <a:solidFill>
                            <a:prstClr val="black"/>
                          </a:solidFill>
                          <a:effectLst/>
                          <a:uLnTx/>
                          <a:uFillTx/>
                          <a:latin typeface="Calibri" panose="020F0502020204030204"/>
                          <a:ea typeface="+mn-ea"/>
                          <a:cs typeface="+mn-cs"/>
                        </a:rPr>
                        <a:t>Changing me</a:t>
                      </a:r>
                    </a:p>
                    <a:p>
                      <a:r>
                        <a:rPr kumimoji="0" lang="en-GB" sz="1100" b="0" i="0" u="none" strike="noStrike" kern="1200" cap="none" spc="0" normalizeH="0" baseline="0" noProof="0" dirty="0" smtClean="0">
                          <a:ln>
                            <a:noFill/>
                          </a:ln>
                          <a:solidFill>
                            <a:prstClr val="black"/>
                          </a:solidFill>
                          <a:effectLst/>
                          <a:uLnTx/>
                          <a:uFillTx/>
                          <a:latin typeface="Calibri" panose="020F0502020204030204"/>
                          <a:ea typeface="+mn-ea"/>
                          <a:cs typeface="+mn-cs"/>
                        </a:rPr>
                        <a:t>Naming the body parts.</a:t>
                      </a:r>
                    </a:p>
                    <a:p>
                      <a:r>
                        <a:rPr kumimoji="0" lang="en-GB" sz="1100" b="0" i="0" u="none" strike="noStrike" kern="1200" cap="none" spc="0" normalizeH="0" baseline="0" noProof="0" dirty="0" smtClean="0">
                          <a:ln>
                            <a:noFill/>
                          </a:ln>
                          <a:solidFill>
                            <a:prstClr val="black"/>
                          </a:solidFill>
                          <a:effectLst/>
                          <a:uLnTx/>
                          <a:uFillTx/>
                          <a:latin typeface="Calibri" panose="020F0502020204030204"/>
                          <a:ea typeface="+mn-ea"/>
                          <a:cs typeface="+mn-cs"/>
                        </a:rPr>
                        <a:t>Respecting my body.</a:t>
                      </a:r>
                    </a:p>
                    <a:p>
                      <a:r>
                        <a:rPr kumimoji="0" lang="en-GB" sz="1100" b="0" i="0" u="none" strike="noStrike" kern="1200" cap="none" spc="0" normalizeH="0" baseline="0" noProof="0" dirty="0" smtClean="0">
                          <a:ln>
                            <a:noFill/>
                          </a:ln>
                          <a:solidFill>
                            <a:prstClr val="black"/>
                          </a:solidFill>
                          <a:effectLst/>
                          <a:uLnTx/>
                          <a:uFillTx/>
                          <a:latin typeface="Calibri" panose="020F0502020204030204"/>
                          <a:ea typeface="+mn-ea"/>
                          <a:cs typeface="+mn-cs"/>
                        </a:rPr>
                        <a:t>Growing up.</a:t>
                      </a:r>
                    </a:p>
                    <a:p>
                      <a:r>
                        <a:rPr kumimoji="0" lang="en-GB" sz="1100" b="0" i="0" u="none" strike="noStrike" kern="1200" cap="none" spc="0" normalizeH="0" baseline="0" noProof="0" dirty="0" smtClean="0">
                          <a:ln>
                            <a:noFill/>
                          </a:ln>
                          <a:solidFill>
                            <a:prstClr val="black"/>
                          </a:solidFill>
                          <a:effectLst/>
                          <a:uLnTx/>
                          <a:uFillTx/>
                          <a:latin typeface="Calibri" panose="020F0502020204030204"/>
                          <a:ea typeface="+mn-ea"/>
                          <a:cs typeface="+mn-cs"/>
                        </a:rPr>
                        <a:t>Transition.</a:t>
                      </a:r>
                    </a:p>
                    <a:p>
                      <a:r>
                        <a:rPr kumimoji="0" lang="en-GB" sz="1100" b="0" i="0" u="none" strike="noStrike" kern="1200" cap="none" spc="0" normalizeH="0" baseline="0" noProof="0" dirty="0" smtClean="0">
                          <a:ln>
                            <a:noFill/>
                          </a:ln>
                          <a:solidFill>
                            <a:prstClr val="black"/>
                          </a:solidFill>
                          <a:effectLst/>
                          <a:uLnTx/>
                          <a:uFillTx/>
                          <a:latin typeface="Calibri" panose="020F0502020204030204"/>
                          <a:ea typeface="+mn-ea"/>
                          <a:cs typeface="+mn-cs"/>
                        </a:rPr>
                        <a:t>A years reflection.</a:t>
                      </a:r>
                    </a:p>
                    <a:p>
                      <a:endParaRPr kumimoji="0" lang="en-GB" sz="11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r>
                        <a:rPr lang="en-GB" sz="1100" dirty="0" smtClean="0"/>
                        <a:t>I know that caring relationships are at the heart of happy families. </a:t>
                      </a:r>
                    </a:p>
                    <a:p>
                      <a:r>
                        <a:rPr lang="en-GB" sz="1100" dirty="0" smtClean="0"/>
                        <a:t>I know what makes a good friend. </a:t>
                      </a:r>
                    </a:p>
                    <a:p>
                      <a:r>
                        <a:rPr lang="en-GB" sz="1100" dirty="0" smtClean="0"/>
                        <a:t>Caring for our world. </a:t>
                      </a:r>
                    </a:p>
                    <a:p>
                      <a:r>
                        <a:rPr lang="en-GB" sz="1100" dirty="0" smtClean="0"/>
                        <a:t>Journeys I have</a:t>
                      </a:r>
                      <a:r>
                        <a:rPr lang="en-GB" sz="1100" baseline="0" dirty="0" smtClean="0"/>
                        <a:t> taken.</a:t>
                      </a:r>
                    </a:p>
                    <a:p>
                      <a:r>
                        <a:rPr lang="en-GB" sz="1100" dirty="0" smtClean="0"/>
                        <a:t>Transition into Year 1. Year 1 readiness. </a:t>
                      </a:r>
                      <a:endParaRPr lang="en-GB" sz="1100" b="0" u="non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7151359"/>
                  </a:ext>
                </a:extLst>
              </a:tr>
            </a:tbl>
          </a:graphicData>
        </a:graphic>
      </p:graphicFrame>
    </p:spTree>
    <p:extLst>
      <p:ext uri="{BB962C8B-B14F-4D97-AF65-F5344CB8AC3E}">
        <p14:creationId xmlns:p14="http://schemas.microsoft.com/office/powerpoint/2010/main" val="324163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694552024"/>
              </p:ext>
            </p:extLst>
          </p:nvPr>
        </p:nvGraphicFramePr>
        <p:xfrm>
          <a:off x="264160" y="171026"/>
          <a:ext cx="11675293" cy="6536751"/>
        </p:xfrm>
        <a:graphic>
          <a:graphicData uri="http://schemas.openxmlformats.org/drawingml/2006/table">
            <a:tbl>
              <a:tblPr firstRow="1" bandRow="1">
                <a:tableStyleId>{5C22544A-7EE6-4342-B048-85BDC9FD1C3A}</a:tableStyleId>
              </a:tblPr>
              <a:tblGrid>
                <a:gridCol w="1667899">
                  <a:extLst>
                    <a:ext uri="{9D8B030D-6E8A-4147-A177-3AD203B41FA5}">
                      <a16:colId xmlns:a16="http://schemas.microsoft.com/office/drawing/2014/main" val="1583819035"/>
                    </a:ext>
                  </a:extLst>
                </a:gridCol>
                <a:gridCol w="1667899">
                  <a:extLst>
                    <a:ext uri="{9D8B030D-6E8A-4147-A177-3AD203B41FA5}">
                      <a16:colId xmlns:a16="http://schemas.microsoft.com/office/drawing/2014/main" val="3679751152"/>
                    </a:ext>
                  </a:extLst>
                </a:gridCol>
                <a:gridCol w="1667899">
                  <a:extLst>
                    <a:ext uri="{9D8B030D-6E8A-4147-A177-3AD203B41FA5}">
                      <a16:colId xmlns:a16="http://schemas.microsoft.com/office/drawing/2014/main" val="3260060986"/>
                    </a:ext>
                  </a:extLst>
                </a:gridCol>
                <a:gridCol w="1667899">
                  <a:extLst>
                    <a:ext uri="{9D8B030D-6E8A-4147-A177-3AD203B41FA5}">
                      <a16:colId xmlns:a16="http://schemas.microsoft.com/office/drawing/2014/main" val="2658546245"/>
                    </a:ext>
                  </a:extLst>
                </a:gridCol>
                <a:gridCol w="1667899">
                  <a:extLst>
                    <a:ext uri="{9D8B030D-6E8A-4147-A177-3AD203B41FA5}">
                      <a16:colId xmlns:a16="http://schemas.microsoft.com/office/drawing/2014/main" val="1946571666"/>
                    </a:ext>
                  </a:extLst>
                </a:gridCol>
                <a:gridCol w="1667899">
                  <a:extLst>
                    <a:ext uri="{9D8B030D-6E8A-4147-A177-3AD203B41FA5}">
                      <a16:colId xmlns:a16="http://schemas.microsoft.com/office/drawing/2014/main" val="4011740110"/>
                    </a:ext>
                  </a:extLst>
                </a:gridCol>
                <a:gridCol w="1667899">
                  <a:extLst>
                    <a:ext uri="{9D8B030D-6E8A-4147-A177-3AD203B41FA5}">
                      <a16:colId xmlns:a16="http://schemas.microsoft.com/office/drawing/2014/main" val="4216137992"/>
                    </a:ext>
                  </a:extLst>
                </a:gridCol>
              </a:tblGrid>
              <a:tr h="395031">
                <a:tc>
                  <a:txBody>
                    <a:bodyPr/>
                    <a:lstStyle/>
                    <a:p>
                      <a:r>
                        <a:rPr lang="en-GB" sz="1100" dirty="0" smtClean="0">
                          <a:solidFill>
                            <a:schemeClr val="tx1"/>
                          </a:solidFill>
                        </a:rPr>
                        <a:t>PD</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Autumn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Autumn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Spring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Spring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Summer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Summer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323401"/>
                  </a:ext>
                </a:extLst>
              </a:tr>
              <a:tr h="812468">
                <a:tc gridSpan="7">
                  <a:txBody>
                    <a:bodyPr/>
                    <a:lstStyle/>
                    <a:p>
                      <a:r>
                        <a:rPr lang="en-GB" sz="1100" b="1" dirty="0" smtClean="0"/>
                        <a:t>Physical</a:t>
                      </a:r>
                      <a:r>
                        <a:rPr lang="en-GB" sz="1100" b="1" baseline="0" dirty="0" smtClean="0"/>
                        <a:t> development </a:t>
                      </a:r>
                      <a:endParaRPr lang="en-GB" sz="1100" b="1" dirty="0" smtClean="0"/>
                    </a:p>
                    <a:p>
                      <a:r>
                        <a:rPr lang="en-GB" sz="1100" dirty="0" smtClean="0"/>
                        <a:t>Physical activity is vital in children’s all-round development, enabling them to pursue happy, healthy and active lives. Gross and fine motor experiences develop incrementally throughout early childhood, starting with sensory explorations and the development of a child’s strength, co-ordination and positional awareness through tummy time, crawling and play movement with both objects and adults. By creating games and providing opportunities for play both indoors and outdoors, adults can support children to develop their core strength, stability, balance, spatial awareness, co-ordination and agility. Gross motor skills provide the foundation for developing healthy bodies and social and emotional well-being. Fine motor control and precision helps with hand-eye co-ordination, which is later linked to early literacy. Repeated and varied opportunities to explore and play with small world activities, puzzles, arts and crafts and the practice of using small tools, with feedback and support from adults, allow children to develop proficiency, control and confidence. </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1683994"/>
                  </a:ext>
                </a:extLst>
              </a:tr>
              <a:tr h="812468">
                <a:tc>
                  <a:txBody>
                    <a:bodyPr/>
                    <a:lstStyle/>
                    <a:p>
                      <a:r>
                        <a:rPr lang="en-GB" sz="1100" dirty="0" smtClean="0">
                          <a:solidFill>
                            <a:schemeClr val="tx1"/>
                          </a:solidFill>
                        </a:rPr>
                        <a:t>Fine motor</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t>Threading, cutting, weaving, playdough, Funky Finger activities. Manipulate objects with good fine motor skills . Draw lines and circles using gross motor movements. Hold pencil/paint brush beyond whole hand grasp. Pencil Grip developed. </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t>Threading, cutting, weaving, playdough, Funky Finger activities. Develop muscle tone to put pencil pressure on paper Use tools to effect changes to materials Show preference for dominant hand Engage children in structured activities: guide them in what to draw, write or copy. Teach and model correct letter formation.</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t>Threading, cutting, weaving, playdough, Funky Finger activities. Begin to form letters correctly Handle tools, objects, construction and malleable materials with increasing control Encourage children to draw freely. Holding Small Items / Button Clothing / Cutting with Scissors </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t>Threading, cutting, weaving, playdough, Funky Finger activities. Hold pencil effectively with comfortable grip . Forms recognisable letters most correctly formed. Develop accuracy and safety using scissors to cut</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t>Threading, cutting, weaving, playdough, Funky Finger activities. Develop pencil grip and letter formation continually. Use one hand consistently for fine motor tasks Cut along a straight line with scissors. Start to cut along a curved line.</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t>Threading, cutting, weaving, playdough, Funky Finger activities. Form letters correctly Begin to draw diagonal lines, like in a triangle. Draw with increased accuracy and care Start to draw pictures that are recognisable / Build things with smaller linking blocks, such as Duplo or Lego </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7151359"/>
                  </a:ext>
                </a:extLst>
              </a:tr>
              <a:tr h="812468">
                <a:tc>
                  <a:txBody>
                    <a:bodyPr/>
                    <a:lstStyle/>
                    <a:p>
                      <a:r>
                        <a:rPr lang="en-GB" sz="1100" dirty="0" smtClean="0">
                          <a:solidFill>
                            <a:schemeClr val="tx1"/>
                          </a:solidFill>
                        </a:rPr>
                        <a:t>Gross motor</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t>Cooperation games Climbing – outdoor equipment. </a:t>
                      </a:r>
                    </a:p>
                    <a:p>
                      <a:r>
                        <a:rPr lang="en-GB" sz="1100" dirty="0" smtClean="0"/>
                        <a:t>Different ways of moving to be explored with children.</a:t>
                      </a:r>
                    </a:p>
                    <a:p>
                      <a:r>
                        <a:rPr lang="en-GB" sz="1100" dirty="0" smtClean="0"/>
                        <a:t>Changing for PE / Help individual children to develop good personal hygiene. </a:t>
                      </a:r>
                    </a:p>
                    <a:p>
                      <a:r>
                        <a:rPr lang="en-GB" sz="1100" dirty="0" smtClean="0"/>
                        <a:t>Provide regular reminders about thorough handwashing and toileting. </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t>Ball skills- throwing and catching. </a:t>
                      </a:r>
                    </a:p>
                    <a:p>
                      <a:r>
                        <a:rPr lang="en-GB" sz="1100" dirty="0" smtClean="0"/>
                        <a:t>Crates play- climbing. Skipping ropes in outside area dance related activities </a:t>
                      </a:r>
                    </a:p>
                    <a:p>
                      <a:r>
                        <a:rPr lang="en-GB" sz="1100" dirty="0" smtClean="0"/>
                        <a:t>Provide a range of wheeled resources for children to balance, sit or ride on, or pull and push. Use a range of small and large apparatus inside and outdoor. </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t>Ball skills- aiming, dribbling, pushing, throwing &amp; catching, patting, or kicking. </a:t>
                      </a:r>
                    </a:p>
                    <a:p>
                      <a:r>
                        <a:rPr lang="en-GB" sz="1100" dirty="0" smtClean="0"/>
                        <a:t>Provide a wide range of activities to support a broad range of abilities. </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t>Balance- children moving with confidence.</a:t>
                      </a:r>
                    </a:p>
                    <a:p>
                      <a:r>
                        <a:rPr lang="en-GB" sz="1100" dirty="0" smtClean="0"/>
                        <a:t>Provide opportunities for children to, spin, rock, tilt, fall, slide and bounce. </a:t>
                      </a:r>
                    </a:p>
                    <a:p>
                      <a:r>
                        <a:rPr lang="en-GB" sz="1100" dirty="0" smtClean="0"/>
                        <a:t>Use picture books and other resources to explain the importance of the different aspects of a healthy lifestyle.</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t>Obstacle activities children moving over, under, through and around equipment. Encourage children to be highly active and get out of breath several times every day. </a:t>
                      </a:r>
                    </a:p>
                    <a:p>
                      <a:r>
                        <a:rPr lang="en-GB" sz="1100" dirty="0" smtClean="0"/>
                        <a:t>Provide opportunities for children to, spin, rock, tilt, fall, slide and bounce. </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t>Races / team games involving gross motor movements dance related activities. </a:t>
                      </a:r>
                    </a:p>
                    <a:p>
                      <a:r>
                        <a:rPr lang="en-GB" sz="1100" dirty="0" smtClean="0"/>
                        <a:t>Allow less competent and confident children to spend time initially observing and listening, without feeling pressured to join in. </a:t>
                      </a:r>
                    </a:p>
                    <a:p>
                      <a:r>
                        <a:rPr lang="en-GB" sz="1100" dirty="0" smtClean="0"/>
                        <a:t>Negotiating space safely.</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670590"/>
                  </a:ext>
                </a:extLst>
              </a:tr>
            </a:tbl>
          </a:graphicData>
        </a:graphic>
      </p:graphicFrame>
    </p:spTree>
    <p:extLst>
      <p:ext uri="{BB962C8B-B14F-4D97-AF65-F5344CB8AC3E}">
        <p14:creationId xmlns:p14="http://schemas.microsoft.com/office/powerpoint/2010/main" val="2892663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561363276"/>
              </p:ext>
            </p:extLst>
          </p:nvPr>
        </p:nvGraphicFramePr>
        <p:xfrm>
          <a:off x="191589" y="64947"/>
          <a:ext cx="11710123" cy="6553200"/>
        </p:xfrm>
        <a:graphic>
          <a:graphicData uri="http://schemas.openxmlformats.org/drawingml/2006/table">
            <a:tbl>
              <a:tblPr firstRow="1" bandRow="1">
                <a:tableStyleId>{5C22544A-7EE6-4342-B048-85BDC9FD1C3A}</a:tableStyleId>
              </a:tblPr>
              <a:tblGrid>
                <a:gridCol w="957889">
                  <a:extLst>
                    <a:ext uri="{9D8B030D-6E8A-4147-A177-3AD203B41FA5}">
                      <a16:colId xmlns:a16="http://schemas.microsoft.com/office/drawing/2014/main" val="1583819035"/>
                    </a:ext>
                  </a:extLst>
                </a:gridCol>
                <a:gridCol w="1792039">
                  <a:extLst>
                    <a:ext uri="{9D8B030D-6E8A-4147-A177-3AD203B41FA5}">
                      <a16:colId xmlns:a16="http://schemas.microsoft.com/office/drawing/2014/main" val="2487205973"/>
                    </a:ext>
                  </a:extLst>
                </a:gridCol>
                <a:gridCol w="1792039">
                  <a:extLst>
                    <a:ext uri="{9D8B030D-6E8A-4147-A177-3AD203B41FA5}">
                      <a16:colId xmlns:a16="http://schemas.microsoft.com/office/drawing/2014/main" val="3872245767"/>
                    </a:ext>
                  </a:extLst>
                </a:gridCol>
                <a:gridCol w="1792039">
                  <a:extLst>
                    <a:ext uri="{9D8B030D-6E8A-4147-A177-3AD203B41FA5}">
                      <a16:colId xmlns:a16="http://schemas.microsoft.com/office/drawing/2014/main" val="2543280911"/>
                    </a:ext>
                  </a:extLst>
                </a:gridCol>
                <a:gridCol w="1792039">
                  <a:extLst>
                    <a:ext uri="{9D8B030D-6E8A-4147-A177-3AD203B41FA5}">
                      <a16:colId xmlns:a16="http://schemas.microsoft.com/office/drawing/2014/main" val="4049922613"/>
                    </a:ext>
                  </a:extLst>
                </a:gridCol>
                <a:gridCol w="1792039">
                  <a:extLst>
                    <a:ext uri="{9D8B030D-6E8A-4147-A177-3AD203B41FA5}">
                      <a16:colId xmlns:a16="http://schemas.microsoft.com/office/drawing/2014/main" val="4011740110"/>
                    </a:ext>
                  </a:extLst>
                </a:gridCol>
                <a:gridCol w="1792039">
                  <a:extLst>
                    <a:ext uri="{9D8B030D-6E8A-4147-A177-3AD203B41FA5}">
                      <a16:colId xmlns:a16="http://schemas.microsoft.com/office/drawing/2014/main" val="4216137992"/>
                    </a:ext>
                  </a:extLst>
                </a:gridCol>
              </a:tblGrid>
              <a:tr h="244964">
                <a:tc>
                  <a:txBody>
                    <a:bodyPr/>
                    <a:lstStyle/>
                    <a:p>
                      <a:r>
                        <a:rPr lang="en-GB" sz="1100" dirty="0" smtClean="0">
                          <a:solidFill>
                            <a:schemeClr val="tx1"/>
                          </a:solidFill>
                        </a:rPr>
                        <a:t>Literacy</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Autumn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Autumn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Spring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Spring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Summer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Summer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323401"/>
                  </a:ext>
                </a:extLst>
              </a:tr>
              <a:tr h="878989">
                <a:tc gridSpan="7">
                  <a:txBody>
                    <a:bodyPr/>
                    <a:lstStyle/>
                    <a:p>
                      <a:r>
                        <a:rPr lang="en-GB" sz="1100" b="1" dirty="0" smtClean="0"/>
                        <a:t>Literacy</a:t>
                      </a:r>
                    </a:p>
                    <a:p>
                      <a:r>
                        <a:rPr lang="en-GB" sz="1100" dirty="0" smtClean="0"/>
                        <a:t>It is crucial for children to develop a life-long love of reading. Reading consists of two dimensions: language comprehension and word reading. Language comprehension (necessary for both reading and writing) starts from birth. It only develops when adults talk with children about the world around them and the books (stories and non-fiction) they read with them, and enjoy rhymes, poems and songs together. Skilled word reading, taught later, involves both the speedy working out of the pronunciation of unfamiliar printed words (decoding) and the speedy recognition of familiar printed words. Writing involves transcription (spelling and handwriting) and composition (articulating ideas and structuring them in speech, before writing)</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1683994"/>
                  </a:ext>
                </a:extLst>
              </a:tr>
              <a:tr h="3274790">
                <a:tc rowSpan="2">
                  <a:txBody>
                    <a:bodyPr/>
                    <a:lstStyle/>
                    <a:p>
                      <a:r>
                        <a:rPr lang="en-GB" sz="1100" dirty="0" smtClean="0">
                          <a:solidFill>
                            <a:schemeClr val="tx1"/>
                          </a:solidFill>
                        </a:rPr>
                        <a:t>Reading</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50" dirty="0" smtClean="0"/>
                        <a:t>Joining in with rhymes and showing an interest in stories with repeated refrains. </a:t>
                      </a:r>
                    </a:p>
                    <a:p>
                      <a:r>
                        <a:rPr lang="en-GB" sz="1050" dirty="0" smtClean="0"/>
                        <a:t>Environment print. Having a favourite story/rhyme. </a:t>
                      </a:r>
                    </a:p>
                    <a:p>
                      <a:r>
                        <a:rPr lang="en-GB" sz="1050" dirty="0" smtClean="0"/>
                        <a:t>Understand the five key concepts about print: - print has meaning - print can have different purposes - we read English text from left to right and from top to bottom - the names of the different parts of a book. </a:t>
                      </a:r>
                    </a:p>
                    <a:p>
                      <a:r>
                        <a:rPr lang="en-GB" sz="1050" dirty="0" smtClean="0"/>
                        <a:t>Sequencing familiar stories through the use of pictures to tell the story. Recognising initial sounds. Name writing activities. Engage in extended conversations about stories, learning new vocabulary. </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50" dirty="0" smtClean="0"/>
                        <a:t>Retell stories related to events through acting/role play. </a:t>
                      </a:r>
                    </a:p>
                    <a:p>
                      <a:r>
                        <a:rPr lang="en-GB" sz="1050" dirty="0" smtClean="0"/>
                        <a:t>Retelling stories using images / apps. </a:t>
                      </a:r>
                    </a:p>
                    <a:p>
                      <a:r>
                        <a:rPr lang="en-GB" sz="1050" dirty="0" smtClean="0"/>
                        <a:t>Story Maps. </a:t>
                      </a:r>
                    </a:p>
                    <a:p>
                      <a:r>
                        <a:rPr lang="en-GB" sz="1050" dirty="0" smtClean="0"/>
                        <a:t>Editing of story maps and orally retelling new stories. </a:t>
                      </a:r>
                    </a:p>
                    <a:p>
                      <a:r>
                        <a:rPr lang="en-GB" sz="1050" dirty="0" smtClean="0"/>
                        <a:t>Sequence story – use vocabulary of beginning, middle and end. </a:t>
                      </a:r>
                    </a:p>
                    <a:p>
                      <a:r>
                        <a:rPr lang="en-GB" sz="1050" dirty="0" smtClean="0"/>
                        <a:t>Enjoys an increasing range of books Book at Bedtime Celebration Poetry Basket </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50" dirty="0" smtClean="0"/>
                        <a:t>Making up stories with themselves as the main character. </a:t>
                      </a:r>
                    </a:p>
                    <a:p>
                      <a:r>
                        <a:rPr lang="en-GB" sz="1050" dirty="0" smtClean="0"/>
                        <a:t>Encourage children to record stories through picture drawing/mark making. </a:t>
                      </a:r>
                    </a:p>
                    <a:p>
                      <a:r>
                        <a:rPr lang="en-GB" sz="1050" dirty="0" smtClean="0"/>
                        <a:t>Order events, discuss characters and create story maps and use to retell stories. </a:t>
                      </a:r>
                    </a:p>
                    <a:p>
                      <a:r>
                        <a:rPr lang="en-GB" sz="1050" dirty="0" smtClean="0"/>
                        <a:t>Look at non-fiction texts linked to topic and begin to understand the difference between fiction and nonfiction Poetry Basket</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50" dirty="0" smtClean="0"/>
                        <a:t>Re-read books to build up their confidence in word reading, their fluency and their understanding and enjoyment. </a:t>
                      </a:r>
                    </a:p>
                    <a:p>
                      <a:r>
                        <a:rPr lang="en-GB" sz="1050" dirty="0" smtClean="0"/>
                        <a:t>World Book Day Uses vocabulary and forms of speech that are increasingly influenced by their experiences of books. </a:t>
                      </a:r>
                    </a:p>
                    <a:p>
                      <a:r>
                        <a:rPr lang="en-GB" sz="1050" dirty="0" smtClean="0"/>
                        <a:t>They develop their own narratives and explanations by connecting ideas or events. </a:t>
                      </a:r>
                    </a:p>
                    <a:p>
                      <a:r>
                        <a:rPr lang="en-GB" sz="1050" dirty="0" smtClean="0"/>
                        <a:t>Act out stories in Role-Play Poetry Basket</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50" dirty="0" smtClean="0"/>
                        <a:t>Stories from other cultures and traditions Retell a story/poem with actions and / or picture prompts as part of a group - Use story language when acting out a narrative. </a:t>
                      </a:r>
                    </a:p>
                    <a:p>
                      <a:r>
                        <a:rPr lang="en-GB" sz="1050" dirty="0" smtClean="0"/>
                        <a:t>Rhyming words. </a:t>
                      </a:r>
                    </a:p>
                    <a:p>
                      <a:r>
                        <a:rPr lang="en-GB" sz="1050" dirty="0" smtClean="0"/>
                        <a:t>Parents reading stories Can explain the main events of a story - Can draw pictures of characters/ event / setting in a story. </a:t>
                      </a:r>
                    </a:p>
                    <a:p>
                      <a:r>
                        <a:rPr lang="en-GB" sz="1050" dirty="0" smtClean="0"/>
                        <a:t>May include labels, sentences or captions. Poetry Basket </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50" dirty="0" smtClean="0"/>
                        <a:t>Can draw pictures of characters/ event / setting in a story. </a:t>
                      </a:r>
                    </a:p>
                    <a:p>
                      <a:r>
                        <a:rPr lang="en-GB" sz="1050" dirty="0" smtClean="0"/>
                        <a:t>Listen to stories, accurately anticipating key events &amp; respond to what they hear with relevant comments, questions and reactions. Make predictions Understand that a non-fiction is a non-story- it gives information instead. Fiction means story. </a:t>
                      </a:r>
                    </a:p>
                    <a:p>
                      <a:r>
                        <a:rPr lang="en-GB" sz="1050" dirty="0" smtClean="0"/>
                        <a:t>Can point to front cover, back cover, spine, blurb, illustration, illustrator, author and title. Poetry Basket</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7151359"/>
                  </a:ext>
                </a:extLst>
              </a:tr>
              <a:tr h="1725390">
                <a:tc v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lang="en-GB" sz="1000" dirty="0" smtClean="0"/>
                        <a:t>The purpose of this phase is to teach at least 19 letters, and move children on from oral blending and segmentation to blending and segmenting with letters. </a:t>
                      </a:r>
                    </a:p>
                    <a:p>
                      <a:r>
                        <a:rPr lang="en-GB" sz="1000" dirty="0" smtClean="0"/>
                        <a:t>By the end of the phase many children should be able to read some VC and CVC words and to spell them either using magnetic letters or by writing the letters on paper or on whiteboards. During the phase they will be introduced to reading two-syllable words and simple captions. They will also learn to read some high-frequency ‘tricky’ words: the, to, go, no Read individual letters by saying sounds for them Blend sounds into words so they can read short words Read some common exception words on sight.</a:t>
                      </a:r>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lang="en-GB" sz="1000" dirty="0" smtClean="0"/>
                        <a:t>The purpose of this phase is to teach another 25 graphemes, most of them comprising two letters (e.g. </a:t>
                      </a:r>
                      <a:r>
                        <a:rPr lang="en-GB" sz="1000" dirty="0" err="1" smtClean="0"/>
                        <a:t>oa</a:t>
                      </a:r>
                      <a:r>
                        <a:rPr lang="en-GB" sz="1000" dirty="0" smtClean="0"/>
                        <a:t>), so the children can represent each of about 42 phonemes by a grapheme (the additional phoneme /</a:t>
                      </a:r>
                      <a:r>
                        <a:rPr lang="en-GB" sz="1000" dirty="0" err="1" smtClean="0"/>
                        <a:t>zh</a:t>
                      </a:r>
                      <a:r>
                        <a:rPr lang="en-GB" sz="1000" dirty="0" smtClean="0"/>
                        <a:t>/ found in the word vision will be taught at Phase Five). Children also continue to practise CVC blending and segmentation in this phase and will apply their knowledge of blending and segmenting to reading and spelling simple two-syllable words and captions. They will learn letter names during this phase, learn to read some more tricky words and also begin to learn to spell some of these words. Read some groups of letters that represent one sound Read simple phrases/sentences made up of known letter-sound correspondence and a few exception words </a:t>
                      </a:r>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lang="en-GB" sz="1000" dirty="0" smtClean="0"/>
                        <a:t>The purpose of this phase is to consolidate children’s knowledge of graphemes in reading and spelling words containing adjacent consonants and polysyllabic words. Say a sound for each letter of the alphabet and at least 10 digraphs Read words by sound blending Read aloud simple sentences and books that are consistent with phonic knowledge including some common exception words</a:t>
                      </a:r>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4546460"/>
                  </a:ext>
                </a:extLst>
              </a:tr>
            </a:tbl>
          </a:graphicData>
        </a:graphic>
      </p:graphicFrame>
    </p:spTree>
    <p:extLst>
      <p:ext uri="{BB962C8B-B14F-4D97-AF65-F5344CB8AC3E}">
        <p14:creationId xmlns:p14="http://schemas.microsoft.com/office/powerpoint/2010/main" val="3040253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535008652"/>
              </p:ext>
            </p:extLst>
          </p:nvPr>
        </p:nvGraphicFramePr>
        <p:xfrm>
          <a:off x="191589" y="64946"/>
          <a:ext cx="11710123" cy="5943967"/>
        </p:xfrm>
        <a:graphic>
          <a:graphicData uri="http://schemas.openxmlformats.org/drawingml/2006/table">
            <a:tbl>
              <a:tblPr firstRow="1" bandRow="1">
                <a:tableStyleId>{5C22544A-7EE6-4342-B048-85BDC9FD1C3A}</a:tableStyleId>
              </a:tblPr>
              <a:tblGrid>
                <a:gridCol w="957889">
                  <a:extLst>
                    <a:ext uri="{9D8B030D-6E8A-4147-A177-3AD203B41FA5}">
                      <a16:colId xmlns:a16="http://schemas.microsoft.com/office/drawing/2014/main" val="1583819035"/>
                    </a:ext>
                  </a:extLst>
                </a:gridCol>
                <a:gridCol w="1792039">
                  <a:extLst>
                    <a:ext uri="{9D8B030D-6E8A-4147-A177-3AD203B41FA5}">
                      <a16:colId xmlns:a16="http://schemas.microsoft.com/office/drawing/2014/main" val="2487205973"/>
                    </a:ext>
                  </a:extLst>
                </a:gridCol>
                <a:gridCol w="1792039">
                  <a:extLst>
                    <a:ext uri="{9D8B030D-6E8A-4147-A177-3AD203B41FA5}">
                      <a16:colId xmlns:a16="http://schemas.microsoft.com/office/drawing/2014/main" val="3872245767"/>
                    </a:ext>
                  </a:extLst>
                </a:gridCol>
                <a:gridCol w="1792039">
                  <a:extLst>
                    <a:ext uri="{9D8B030D-6E8A-4147-A177-3AD203B41FA5}">
                      <a16:colId xmlns:a16="http://schemas.microsoft.com/office/drawing/2014/main" val="2543280911"/>
                    </a:ext>
                  </a:extLst>
                </a:gridCol>
                <a:gridCol w="1792039">
                  <a:extLst>
                    <a:ext uri="{9D8B030D-6E8A-4147-A177-3AD203B41FA5}">
                      <a16:colId xmlns:a16="http://schemas.microsoft.com/office/drawing/2014/main" val="4049922613"/>
                    </a:ext>
                  </a:extLst>
                </a:gridCol>
                <a:gridCol w="1792039">
                  <a:extLst>
                    <a:ext uri="{9D8B030D-6E8A-4147-A177-3AD203B41FA5}">
                      <a16:colId xmlns:a16="http://schemas.microsoft.com/office/drawing/2014/main" val="4011740110"/>
                    </a:ext>
                  </a:extLst>
                </a:gridCol>
                <a:gridCol w="1792039">
                  <a:extLst>
                    <a:ext uri="{9D8B030D-6E8A-4147-A177-3AD203B41FA5}">
                      <a16:colId xmlns:a16="http://schemas.microsoft.com/office/drawing/2014/main" val="4216137992"/>
                    </a:ext>
                  </a:extLst>
                </a:gridCol>
              </a:tblGrid>
              <a:tr h="343699">
                <a:tc>
                  <a:txBody>
                    <a:bodyPr/>
                    <a:lstStyle/>
                    <a:p>
                      <a:r>
                        <a:rPr lang="en-GB" sz="1100" dirty="0" smtClean="0">
                          <a:solidFill>
                            <a:schemeClr val="tx1"/>
                          </a:solidFill>
                        </a:rPr>
                        <a:t>Literacy</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Autumn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Autumn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Spring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Spring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Summer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Summer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323401"/>
                  </a:ext>
                </a:extLst>
              </a:tr>
              <a:tr h="1233272">
                <a:tc gridSpan="7">
                  <a:txBody>
                    <a:bodyPr/>
                    <a:lstStyle/>
                    <a:p>
                      <a:r>
                        <a:rPr lang="en-GB" sz="1100" b="1" dirty="0" smtClean="0"/>
                        <a:t>Literacy</a:t>
                      </a:r>
                    </a:p>
                    <a:p>
                      <a:r>
                        <a:rPr lang="en-GB" sz="1100" dirty="0" smtClean="0"/>
                        <a:t>It is crucial for children to develop a life-long love of reading. Reading consists of two dimensions: language comprehension and word reading. Language comprehension (necessary for both reading and writing) starts from birth. It only develops when adults talk with children about the world around them and the books (stories and non-fiction) they read with them, and enjoy rhymes, poems and songs together. Skilled word reading, taught later, involves both the speedy working out of the pronunciation of unfamiliar printed words (decoding) and the speedy recognition of familiar printed words. Writing involves transcription (spelling and handwriting) and composition (articulating ideas and structuring them in speech, before writing)</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1683994"/>
                  </a:ext>
                </a:extLst>
              </a:tr>
              <a:tr h="4366996">
                <a:tc>
                  <a:txBody>
                    <a:bodyPr/>
                    <a:lstStyle/>
                    <a:p>
                      <a:r>
                        <a:rPr lang="en-GB" sz="1100" dirty="0" smtClean="0">
                          <a:solidFill>
                            <a:schemeClr val="tx1"/>
                          </a:solidFill>
                        </a:rPr>
                        <a:t>Writing</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50" dirty="0" smtClean="0"/>
                        <a:t>Texts as a Stimulus </a:t>
                      </a:r>
                    </a:p>
                    <a:p>
                      <a:r>
                        <a:rPr lang="en-GB" sz="1050" dirty="0" smtClean="0"/>
                        <a:t>Dominant hand, tripod grip, mark making, giving meaning to marks </a:t>
                      </a:r>
                    </a:p>
                    <a:p>
                      <a:r>
                        <a:rPr lang="en-GB" sz="1050" dirty="0" smtClean="0"/>
                        <a:t>Writing initial sounds and simple captions. </a:t>
                      </a:r>
                    </a:p>
                    <a:p>
                      <a:r>
                        <a:rPr lang="en-GB" sz="1050" dirty="0" smtClean="0"/>
                        <a:t>Use initial sounds to label characters / images. </a:t>
                      </a:r>
                    </a:p>
                    <a:p>
                      <a:r>
                        <a:rPr lang="en-GB" sz="1050" dirty="0" smtClean="0"/>
                        <a:t>Write name correctly </a:t>
                      </a:r>
                    </a:p>
                    <a:p>
                      <a:r>
                        <a:rPr lang="en-GB" sz="1050" dirty="0" smtClean="0"/>
                        <a:t>Use some of their print and letter knowledge in their early writing </a:t>
                      </a:r>
                    </a:p>
                    <a:p>
                      <a:r>
                        <a:rPr lang="en-GB" sz="1050" dirty="0" smtClean="0"/>
                        <a:t>Begin to form lower-case letters correctly </a:t>
                      </a:r>
                    </a:p>
                    <a:p>
                      <a:r>
                        <a:rPr lang="en-GB" sz="1050" dirty="0" smtClean="0"/>
                        <a:t>Begin to spell words by identifying the sounds and then writing the sound with letter/s, using known GPCs Use initial sounds VC Words Oral rehearsal </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50" dirty="0" smtClean="0"/>
                        <a:t>Texts as a Stimulus Consolidate Autumn One Help children identify the sound that is tricky to spell. Sequence the story </a:t>
                      </a:r>
                    </a:p>
                    <a:p>
                      <a:r>
                        <a:rPr lang="en-GB" sz="1050" dirty="0" smtClean="0"/>
                        <a:t>Write a caption </a:t>
                      </a:r>
                    </a:p>
                    <a:p>
                      <a:r>
                        <a:rPr lang="en-GB" sz="1050" dirty="0" smtClean="0"/>
                        <a:t>Use correct letter formation Begin to reread what they have written </a:t>
                      </a:r>
                    </a:p>
                    <a:p>
                      <a:r>
                        <a:rPr lang="en-GB" sz="1050" dirty="0" smtClean="0"/>
                        <a:t>Begin to spell CVC words correctly using GPC </a:t>
                      </a:r>
                    </a:p>
                    <a:p>
                      <a:r>
                        <a:rPr lang="en-GB" sz="1050" dirty="0" smtClean="0"/>
                        <a:t>Begin to spell words by identifying the sounds and then writing the sound with letter/s, using known GPCs Write labels Begin to write lists &amp; captions, focusing on …label, caption, space </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50" dirty="0" smtClean="0"/>
                        <a:t>Texts as a Stimulus </a:t>
                      </a:r>
                    </a:p>
                    <a:p>
                      <a:r>
                        <a:rPr lang="en-GB" sz="1050" dirty="0" smtClean="0"/>
                        <a:t>Guided writing based around developing short sentences in a meaningful context. Form most lower-case and capital letter correctly Spell words by identifying the sounds and then writing the sound with letter/s, using taught GPCs Write captions/phrases and begin to write simple sentences using known GPCs …sentence, full stop, capital letter &amp; word spacing Re-read what they have written to make sure it makes sense Begin to write a variety of fiction and non-fiction sentences / captions </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50" dirty="0" smtClean="0"/>
                        <a:t>Texts as a Stimulus </a:t>
                      </a:r>
                    </a:p>
                    <a:p>
                      <a:r>
                        <a:rPr lang="en-GB" sz="1050" dirty="0" smtClean="0"/>
                        <a:t>Guided writing based around developing short sentences in a meaningful context. Form most lower-case and capital letter correctly </a:t>
                      </a:r>
                    </a:p>
                    <a:p>
                      <a:r>
                        <a:rPr lang="en-GB" sz="1050" dirty="0" smtClean="0"/>
                        <a:t>Spell words by identifying the sounds and then writing the sound with letter/s, using taught GPCs </a:t>
                      </a:r>
                    </a:p>
                    <a:p>
                      <a:r>
                        <a:rPr lang="en-GB" sz="1050" dirty="0" smtClean="0"/>
                        <a:t>Write captions/phrases and begin to write simple sentences using known GPCs …sentence, full stop, capital letter &amp; word spacing </a:t>
                      </a:r>
                    </a:p>
                    <a:p>
                      <a:r>
                        <a:rPr lang="en-GB" sz="1050" dirty="0" smtClean="0"/>
                        <a:t>Re-read what they have written to make sure it makes sense </a:t>
                      </a:r>
                    </a:p>
                    <a:p>
                      <a:r>
                        <a:rPr lang="en-GB" sz="1050" dirty="0" smtClean="0"/>
                        <a:t>Begin to write a variety of fiction and non-fiction sentences / captions </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50" dirty="0" smtClean="0"/>
                        <a:t>Texts as a Stimulus </a:t>
                      </a:r>
                    </a:p>
                    <a:p>
                      <a:r>
                        <a:rPr lang="en-GB" sz="1050" dirty="0" smtClean="0"/>
                        <a:t>Write recognisable letters (lower case and capital) most of which are formed correctly Spell words by identifying the sounds and then writing the sound with letter/s, using taught GPCs </a:t>
                      </a:r>
                    </a:p>
                    <a:p>
                      <a:r>
                        <a:rPr lang="en-GB" sz="1050" dirty="0" smtClean="0"/>
                        <a:t>Write simple phrases and sentences that can be read by others including: </a:t>
                      </a:r>
                    </a:p>
                    <a:p>
                      <a:r>
                        <a:rPr lang="en-GB" sz="1050" dirty="0" smtClean="0"/>
                        <a:t>□ word spacing </a:t>
                      </a:r>
                    </a:p>
                    <a:p>
                      <a:r>
                        <a:rPr lang="en-GB" sz="1050" dirty="0" smtClean="0"/>
                        <a:t>□ full stop </a:t>
                      </a:r>
                    </a:p>
                    <a:p>
                      <a:r>
                        <a:rPr lang="en-GB" sz="1050" dirty="0" smtClean="0"/>
                        <a:t>□ capital letter </a:t>
                      </a:r>
                    </a:p>
                    <a:p>
                      <a:r>
                        <a:rPr lang="en-GB" sz="1050" dirty="0" smtClean="0"/>
                        <a:t>Begin to sequence 2-3 sentences within purposeful fiction/ nonfiction writing, such as: 2-3 part story, (e.g. using story map/planner) Instructions, Fact cards</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50" dirty="0" smtClean="0"/>
                        <a:t>Texts as a Stimulus </a:t>
                      </a:r>
                    </a:p>
                    <a:p>
                      <a:r>
                        <a:rPr lang="en-GB" sz="1050" dirty="0" smtClean="0"/>
                        <a:t>Write recognisable letters (lower case and capital) most of which are formed correctly Spell words by identifying the sounds and then writing the sound with letter/s, using taught GPCs </a:t>
                      </a:r>
                    </a:p>
                    <a:p>
                      <a:r>
                        <a:rPr lang="en-GB" sz="1050" dirty="0" smtClean="0"/>
                        <a:t>Write simple phrases and sentences that can be read by others including: </a:t>
                      </a:r>
                    </a:p>
                    <a:p>
                      <a:r>
                        <a:rPr lang="en-GB" sz="1050" dirty="0" smtClean="0"/>
                        <a:t>□ word spacing </a:t>
                      </a:r>
                    </a:p>
                    <a:p>
                      <a:r>
                        <a:rPr lang="en-GB" sz="1050" dirty="0" smtClean="0"/>
                        <a:t>□ full stop </a:t>
                      </a:r>
                    </a:p>
                    <a:p>
                      <a:r>
                        <a:rPr lang="en-GB" sz="1050" dirty="0" smtClean="0"/>
                        <a:t>□ capital letter </a:t>
                      </a:r>
                    </a:p>
                    <a:p>
                      <a:r>
                        <a:rPr lang="en-GB" sz="1050" dirty="0" smtClean="0"/>
                        <a:t>Begin to sequence 2-3 sentences within purposeful fiction/ nonfiction writing, such as: 2-3 part story, (e.g. using story map/planner) Instructions, Fact cards </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7151359"/>
                  </a:ext>
                </a:extLst>
              </a:tr>
            </a:tbl>
          </a:graphicData>
        </a:graphic>
      </p:graphicFrame>
    </p:spTree>
    <p:extLst>
      <p:ext uri="{BB962C8B-B14F-4D97-AF65-F5344CB8AC3E}">
        <p14:creationId xmlns:p14="http://schemas.microsoft.com/office/powerpoint/2010/main" val="2717865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843597499"/>
              </p:ext>
            </p:extLst>
          </p:nvPr>
        </p:nvGraphicFramePr>
        <p:xfrm>
          <a:off x="191589" y="64946"/>
          <a:ext cx="11710123" cy="6691413"/>
        </p:xfrm>
        <a:graphic>
          <a:graphicData uri="http://schemas.openxmlformats.org/drawingml/2006/table">
            <a:tbl>
              <a:tblPr firstRow="1" bandRow="1">
                <a:tableStyleId>{5C22544A-7EE6-4342-B048-85BDC9FD1C3A}</a:tableStyleId>
              </a:tblPr>
              <a:tblGrid>
                <a:gridCol w="957889">
                  <a:extLst>
                    <a:ext uri="{9D8B030D-6E8A-4147-A177-3AD203B41FA5}">
                      <a16:colId xmlns:a16="http://schemas.microsoft.com/office/drawing/2014/main" val="1583819035"/>
                    </a:ext>
                  </a:extLst>
                </a:gridCol>
                <a:gridCol w="1792039">
                  <a:extLst>
                    <a:ext uri="{9D8B030D-6E8A-4147-A177-3AD203B41FA5}">
                      <a16:colId xmlns:a16="http://schemas.microsoft.com/office/drawing/2014/main" val="2487205973"/>
                    </a:ext>
                  </a:extLst>
                </a:gridCol>
                <a:gridCol w="1792039">
                  <a:extLst>
                    <a:ext uri="{9D8B030D-6E8A-4147-A177-3AD203B41FA5}">
                      <a16:colId xmlns:a16="http://schemas.microsoft.com/office/drawing/2014/main" val="3872245767"/>
                    </a:ext>
                  </a:extLst>
                </a:gridCol>
                <a:gridCol w="1792039">
                  <a:extLst>
                    <a:ext uri="{9D8B030D-6E8A-4147-A177-3AD203B41FA5}">
                      <a16:colId xmlns:a16="http://schemas.microsoft.com/office/drawing/2014/main" val="2543280911"/>
                    </a:ext>
                  </a:extLst>
                </a:gridCol>
                <a:gridCol w="1792039">
                  <a:extLst>
                    <a:ext uri="{9D8B030D-6E8A-4147-A177-3AD203B41FA5}">
                      <a16:colId xmlns:a16="http://schemas.microsoft.com/office/drawing/2014/main" val="4049922613"/>
                    </a:ext>
                  </a:extLst>
                </a:gridCol>
                <a:gridCol w="1792039">
                  <a:extLst>
                    <a:ext uri="{9D8B030D-6E8A-4147-A177-3AD203B41FA5}">
                      <a16:colId xmlns:a16="http://schemas.microsoft.com/office/drawing/2014/main" val="4011740110"/>
                    </a:ext>
                  </a:extLst>
                </a:gridCol>
                <a:gridCol w="1792039">
                  <a:extLst>
                    <a:ext uri="{9D8B030D-6E8A-4147-A177-3AD203B41FA5}">
                      <a16:colId xmlns:a16="http://schemas.microsoft.com/office/drawing/2014/main" val="4216137992"/>
                    </a:ext>
                  </a:extLst>
                </a:gridCol>
              </a:tblGrid>
              <a:tr h="343699">
                <a:tc>
                  <a:txBody>
                    <a:bodyPr/>
                    <a:lstStyle/>
                    <a:p>
                      <a:r>
                        <a:rPr lang="en-GB" sz="1100" dirty="0" smtClean="0">
                          <a:solidFill>
                            <a:schemeClr val="tx1"/>
                          </a:solidFill>
                        </a:rPr>
                        <a:t>Maths</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Autumn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Autumn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Spring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Spring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Summer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Summer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323401"/>
                  </a:ext>
                </a:extLst>
              </a:tr>
              <a:tr h="1233272">
                <a:tc gridSpan="7">
                  <a:txBody>
                    <a:bodyPr/>
                    <a:lstStyle/>
                    <a:p>
                      <a:r>
                        <a:rPr lang="en-GB" sz="1100" b="1" dirty="0" smtClean="0"/>
                        <a:t>Maths</a:t>
                      </a:r>
                    </a:p>
                    <a:p>
                      <a:r>
                        <a:rPr lang="en-GB" sz="1100" dirty="0" smtClean="0"/>
                        <a:t>Developing a strong grounding in number is essential so that all children develop the necessary building blocks to excel mathematically. Children should be able to count confidently, develop a deep understanding of the numbers to 10, the relationships between them and the patterns within those numbers. By providing frequent and varied opportunities to build and apply this understanding - such as using manipulatives, including small pebbles and tens frames for organising counting - children will develop a secure base of knowledge and vocabulary from which mastery of mathematics is built. In addition, it is important that the curriculum includes rich opportunities for children to develop their spatial reasoning skills across all areas of mathematics including shape, space and measures. It is important that children develop positive attitudes and interests in mathematics, look for patterns and </a:t>
                      </a:r>
                      <a:r>
                        <a:rPr lang="en-GB" sz="1100" dirty="0" err="1" smtClean="0"/>
                        <a:t>relationships,spot</a:t>
                      </a:r>
                      <a:r>
                        <a:rPr lang="en-GB" sz="1100" dirty="0" smtClean="0"/>
                        <a:t> connections, ‘have a go’, talk to adults and peers about what they notice and not be afraid to make mistakes.</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1683994"/>
                  </a:ext>
                </a:extLst>
              </a:tr>
              <a:tr h="4366996">
                <a:tc>
                  <a:txBody>
                    <a:bodyPr/>
                    <a:lstStyle/>
                    <a:p>
                      <a:r>
                        <a:rPr lang="en-GB" sz="1100" dirty="0" smtClean="0">
                          <a:solidFill>
                            <a:schemeClr val="tx1"/>
                          </a:solidFill>
                        </a:rPr>
                        <a:t>Maths</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 marR="50800" algn="l">
                        <a:lnSpc>
                          <a:spcPct val="107000"/>
                        </a:lnSpc>
                        <a:spcAft>
                          <a:spcPts val="0"/>
                        </a:spcAft>
                      </a:pPr>
                      <a:r>
                        <a:rPr lang="en-GB" sz="1000" dirty="0" err="1">
                          <a:solidFill>
                            <a:srgbClr val="000000"/>
                          </a:solidFill>
                          <a:effectLst/>
                          <a:latin typeface="+mn-lt"/>
                          <a:ea typeface="Tahoma" panose="020B0604030504040204" pitchFamily="34" charset="0"/>
                          <a:cs typeface="Times New Roman" panose="02020603050405020304" pitchFamily="18" charset="0"/>
                        </a:rPr>
                        <a:t>Subitising</a:t>
                      </a:r>
                      <a:r>
                        <a:rPr lang="en-GB" sz="1000" dirty="0">
                          <a:solidFill>
                            <a:srgbClr val="000000"/>
                          </a:solidFill>
                          <a:effectLst/>
                          <a:latin typeface="+mn-lt"/>
                          <a:ea typeface="Tahoma" panose="020B0604030504040204" pitchFamily="34" charset="0"/>
                          <a:cs typeface="Times New Roman" panose="02020603050405020304" pitchFamily="18" charset="0"/>
                        </a:rPr>
                        <a:t> </a:t>
                      </a:r>
                      <a:r>
                        <a:rPr lang="en-GB" sz="1000" dirty="0" smtClean="0">
                          <a:solidFill>
                            <a:srgbClr val="000000"/>
                          </a:solidFill>
                          <a:effectLst/>
                          <a:latin typeface="+mn-lt"/>
                          <a:ea typeface="Tahoma" panose="020B0604030504040204" pitchFamily="34" charset="0"/>
                          <a:cs typeface="Times New Roman" panose="02020603050405020304" pitchFamily="18" charset="0"/>
                        </a:rPr>
                        <a:t>to 6</a:t>
                      </a:r>
                      <a:endParaRPr lang="en-GB" sz="1000" dirty="0">
                        <a:solidFill>
                          <a:srgbClr val="000000"/>
                        </a:solidFill>
                        <a:effectLst/>
                        <a:latin typeface="+mn-lt"/>
                        <a:ea typeface="Tahoma" panose="020B0604030504040204" pitchFamily="34" charset="0"/>
                        <a:cs typeface="Times New Roman" panose="02020603050405020304" pitchFamily="18" charset="0"/>
                      </a:endParaRPr>
                    </a:p>
                    <a:p>
                      <a:pPr marL="635" marR="50800" algn="l">
                        <a:lnSpc>
                          <a:spcPct val="107000"/>
                        </a:lnSpc>
                        <a:spcAft>
                          <a:spcPts val="0"/>
                        </a:spcAft>
                      </a:pPr>
                      <a:r>
                        <a:rPr lang="en-GB" sz="1000" dirty="0">
                          <a:solidFill>
                            <a:srgbClr val="000000"/>
                          </a:solidFill>
                          <a:effectLst/>
                          <a:latin typeface="+mn-lt"/>
                          <a:ea typeface="Tahoma" panose="020B0604030504040204" pitchFamily="34" charset="0"/>
                          <a:cs typeface="Times New Roman" panose="02020603050405020304" pitchFamily="18" charset="0"/>
                        </a:rPr>
                        <a:t>Counting to </a:t>
                      </a:r>
                      <a:r>
                        <a:rPr lang="en-GB" sz="1000" dirty="0" smtClean="0">
                          <a:solidFill>
                            <a:srgbClr val="000000"/>
                          </a:solidFill>
                          <a:effectLst/>
                          <a:latin typeface="+mn-lt"/>
                          <a:ea typeface="Tahoma" panose="020B0604030504040204" pitchFamily="34" charset="0"/>
                          <a:cs typeface="Times New Roman" panose="02020603050405020304" pitchFamily="18" charset="0"/>
                        </a:rPr>
                        <a:t>10</a:t>
                      </a:r>
                    </a:p>
                    <a:p>
                      <a:pPr marL="635" marR="50800" algn="l">
                        <a:lnSpc>
                          <a:spcPct val="107000"/>
                        </a:lnSpc>
                        <a:spcAft>
                          <a:spcPts val="0"/>
                        </a:spcAft>
                      </a:pPr>
                      <a:r>
                        <a:rPr lang="en-GB" sz="1000" kern="1200" dirty="0" smtClean="0">
                          <a:solidFill>
                            <a:schemeClr val="dk1"/>
                          </a:solidFill>
                          <a:effectLst/>
                          <a:latin typeface="+mn-lt"/>
                          <a:ea typeface="+mn-ea"/>
                          <a:cs typeface="+mn-cs"/>
                        </a:rPr>
                        <a:t>Counting, </a:t>
                      </a:r>
                      <a:r>
                        <a:rPr lang="en-GB" sz="1000" kern="1200" dirty="0" err="1" smtClean="0">
                          <a:solidFill>
                            <a:schemeClr val="dk1"/>
                          </a:solidFill>
                          <a:effectLst/>
                          <a:latin typeface="+mn-lt"/>
                          <a:ea typeface="+mn-ea"/>
                          <a:cs typeface="+mn-cs"/>
                        </a:rPr>
                        <a:t>Ordinality</a:t>
                      </a:r>
                      <a:r>
                        <a:rPr lang="en-GB" sz="1000" kern="1200" dirty="0" smtClean="0">
                          <a:solidFill>
                            <a:schemeClr val="dk1"/>
                          </a:solidFill>
                          <a:effectLst/>
                          <a:latin typeface="+mn-lt"/>
                          <a:ea typeface="+mn-ea"/>
                          <a:cs typeface="+mn-cs"/>
                        </a:rPr>
                        <a:t>, Cardinality up to 5</a:t>
                      </a:r>
                    </a:p>
                    <a:p>
                      <a:pPr marL="635" marR="50800" algn="l">
                        <a:lnSpc>
                          <a:spcPct val="107000"/>
                        </a:lnSpc>
                        <a:spcAft>
                          <a:spcPts val="0"/>
                        </a:spcAft>
                      </a:pPr>
                      <a:r>
                        <a:rPr lang="en-GB" sz="1000" kern="1200" dirty="0" smtClean="0">
                          <a:solidFill>
                            <a:srgbClr val="000000"/>
                          </a:solidFill>
                          <a:effectLst/>
                          <a:latin typeface="+mn-lt"/>
                          <a:ea typeface="Tahoma" panose="020B0604030504040204" pitchFamily="34" charset="0"/>
                          <a:cs typeface="Times New Roman" panose="02020603050405020304" pitchFamily="18" charset="0"/>
                        </a:rPr>
                        <a:t>Comparisons and comparing numbers up to 5</a:t>
                      </a:r>
                    </a:p>
                    <a:p>
                      <a:pPr marL="635" marR="50800" algn="l">
                        <a:lnSpc>
                          <a:spcPct val="107000"/>
                        </a:lnSpc>
                        <a:spcAft>
                          <a:spcPts val="0"/>
                        </a:spcAft>
                      </a:pPr>
                      <a:r>
                        <a:rPr lang="en-GB" sz="1000" kern="1200" dirty="0" smtClean="0">
                          <a:solidFill>
                            <a:srgbClr val="000000"/>
                          </a:solidFill>
                          <a:effectLst/>
                          <a:latin typeface="+mn-lt"/>
                          <a:ea typeface="Tahoma" panose="020B0604030504040204" pitchFamily="34" charset="0"/>
                          <a:cs typeface="Times New Roman" panose="02020603050405020304" pitchFamily="18" charset="0"/>
                        </a:rPr>
                        <a:t>Comparison and equal groups up to 10</a:t>
                      </a:r>
                    </a:p>
                    <a:p>
                      <a:pPr marL="635" marR="50800" algn="l">
                        <a:lnSpc>
                          <a:spcPct val="107000"/>
                        </a:lnSpc>
                        <a:spcAft>
                          <a:spcPts val="0"/>
                        </a:spcAft>
                      </a:pPr>
                      <a:r>
                        <a:rPr lang="en-GB" sz="1000" kern="1200" dirty="0" smtClean="0">
                          <a:solidFill>
                            <a:schemeClr val="dk1"/>
                          </a:solidFill>
                          <a:effectLst/>
                          <a:latin typeface="+mn-lt"/>
                          <a:ea typeface="+mn-ea"/>
                          <a:cs typeface="+mn-cs"/>
                        </a:rPr>
                        <a:t>Compositions</a:t>
                      </a:r>
                    </a:p>
                    <a:p>
                      <a:pPr marL="635" marR="50800" algn="l">
                        <a:lnSpc>
                          <a:spcPct val="107000"/>
                        </a:lnSpc>
                        <a:spcAft>
                          <a:spcPts val="0"/>
                        </a:spcAft>
                      </a:pPr>
                      <a:r>
                        <a:rPr lang="en-GB" sz="1000" kern="1200" dirty="0" smtClean="0">
                          <a:solidFill>
                            <a:schemeClr val="dk1"/>
                          </a:solidFill>
                          <a:effectLst/>
                          <a:latin typeface="+mn-lt"/>
                          <a:ea typeface="+mn-ea"/>
                          <a:cs typeface="+mn-cs"/>
                        </a:rPr>
                        <a:t>Partitioning up to 5</a:t>
                      </a:r>
                    </a:p>
                    <a:p>
                      <a:pPr marL="635" marR="50800" algn="l">
                        <a:lnSpc>
                          <a:spcPct val="107000"/>
                        </a:lnSpc>
                        <a:spcAft>
                          <a:spcPts val="0"/>
                        </a:spcAft>
                      </a:pPr>
                      <a:endParaRPr lang="en-GB" sz="1000" kern="1200" dirty="0" smtClean="0">
                        <a:solidFill>
                          <a:schemeClr val="dk1"/>
                        </a:solidFill>
                        <a:effectLst/>
                        <a:latin typeface="+mn-lt"/>
                        <a:ea typeface="+mn-ea"/>
                        <a:cs typeface="+mn-cs"/>
                      </a:endParaRPr>
                    </a:p>
                    <a:p>
                      <a:pPr marL="635" marR="50800" algn="l">
                        <a:lnSpc>
                          <a:spcPct val="107000"/>
                        </a:lnSpc>
                        <a:spcAft>
                          <a:spcPts val="0"/>
                        </a:spcAft>
                      </a:pPr>
                      <a:r>
                        <a:rPr lang="en-GB" sz="1000" dirty="0" smtClean="0"/>
                        <a:t>Early Mathematical Experiences </a:t>
                      </a:r>
                    </a:p>
                    <a:p>
                      <a:pPr marL="635" marR="50800" algn="l">
                        <a:lnSpc>
                          <a:spcPct val="107000"/>
                        </a:lnSpc>
                        <a:spcAft>
                          <a:spcPts val="0"/>
                        </a:spcAft>
                      </a:pPr>
                      <a:r>
                        <a:rPr lang="en-GB" sz="1000" dirty="0" smtClean="0"/>
                        <a:t>Counting rhymes and songs Classifying objects based on one attribute </a:t>
                      </a:r>
                    </a:p>
                    <a:p>
                      <a:pPr marL="635" marR="50800" algn="l">
                        <a:lnSpc>
                          <a:spcPct val="107000"/>
                        </a:lnSpc>
                        <a:spcAft>
                          <a:spcPts val="0"/>
                        </a:spcAft>
                      </a:pPr>
                      <a:r>
                        <a:rPr lang="en-GB" sz="1000" dirty="0" smtClean="0"/>
                        <a:t>Matching equal and unequal sets </a:t>
                      </a:r>
                    </a:p>
                    <a:p>
                      <a:pPr marL="635" marR="50800" algn="l">
                        <a:lnSpc>
                          <a:spcPct val="107000"/>
                        </a:lnSpc>
                        <a:spcAft>
                          <a:spcPts val="0"/>
                        </a:spcAft>
                      </a:pPr>
                      <a:r>
                        <a:rPr lang="en-GB" sz="1000" dirty="0" smtClean="0"/>
                        <a:t>Comparing objects and sets. </a:t>
                      </a:r>
                      <a:r>
                        <a:rPr lang="en-GB" sz="1000" dirty="0" err="1" smtClean="0"/>
                        <a:t>Subatising</a:t>
                      </a:r>
                      <a:r>
                        <a:rPr lang="en-GB" sz="1000" dirty="0" smtClean="0"/>
                        <a:t>. 1-5 </a:t>
                      </a:r>
                    </a:p>
                    <a:p>
                      <a:pPr marL="635" marR="50800" algn="l">
                        <a:lnSpc>
                          <a:spcPct val="107000"/>
                        </a:lnSpc>
                        <a:spcAft>
                          <a:spcPts val="0"/>
                        </a:spcAft>
                      </a:pPr>
                      <a:r>
                        <a:rPr lang="en-GB" sz="1000" dirty="0" smtClean="0"/>
                        <a:t>Ordering objects and sets / introduce manipulatives. Number recognition. </a:t>
                      </a:r>
                    </a:p>
                    <a:p>
                      <a:pPr marL="635" marR="50800" algn="l">
                        <a:lnSpc>
                          <a:spcPct val="107000"/>
                        </a:lnSpc>
                        <a:spcAft>
                          <a:spcPts val="0"/>
                        </a:spcAft>
                      </a:pPr>
                      <a:r>
                        <a:rPr lang="en-GB" sz="1000" dirty="0" smtClean="0"/>
                        <a:t>Begin to form numbers Pattern and early number Recognise, describe, copy and extend colour and size patterns </a:t>
                      </a:r>
                    </a:p>
                    <a:p>
                      <a:pPr marL="635" marR="50800" algn="l">
                        <a:lnSpc>
                          <a:spcPct val="107000"/>
                        </a:lnSpc>
                        <a:spcAft>
                          <a:spcPts val="0"/>
                        </a:spcAft>
                      </a:pPr>
                      <a:r>
                        <a:rPr lang="en-GB" sz="1000" dirty="0" smtClean="0"/>
                        <a:t>Count and represent the numbers 1 to 5 </a:t>
                      </a:r>
                    </a:p>
                    <a:p>
                      <a:pPr marL="635" marR="50800" algn="l">
                        <a:lnSpc>
                          <a:spcPct val="107000"/>
                        </a:lnSpc>
                        <a:spcAft>
                          <a:spcPts val="0"/>
                        </a:spcAft>
                      </a:pPr>
                      <a:r>
                        <a:rPr lang="en-GB" sz="1000" dirty="0" smtClean="0"/>
                        <a:t>Estimate and check by counting. Recognise numbers in the environment. </a:t>
                      </a:r>
                      <a:endParaRPr lang="en-GB" sz="1000" kern="1200" dirty="0" smtClean="0">
                        <a:solidFill>
                          <a:schemeClr val="dk1"/>
                        </a:solidFill>
                        <a:effectLst/>
                        <a:latin typeface="+mn-lt"/>
                        <a:ea typeface="+mn-ea"/>
                        <a:cs typeface="+mn-cs"/>
                      </a:endParaRPr>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 marR="50800" algn="l">
                        <a:lnSpc>
                          <a:spcPct val="107000"/>
                        </a:lnSpc>
                        <a:spcAft>
                          <a:spcPts val="1080"/>
                        </a:spcAft>
                      </a:pPr>
                      <a:r>
                        <a:rPr lang="en-GB" sz="800" dirty="0" smtClean="0">
                          <a:solidFill>
                            <a:srgbClr val="000000"/>
                          </a:solidFill>
                          <a:effectLst/>
                          <a:latin typeface="Tahoma" panose="020B0604030504040204" pitchFamily="34" charset="0"/>
                          <a:ea typeface="Tahoma" panose="020B0604030504040204" pitchFamily="34" charset="0"/>
                          <a:cs typeface="Times New Roman" panose="02020603050405020304" pitchFamily="18" charset="0"/>
                        </a:rPr>
                        <a:t>Composition</a:t>
                      </a:r>
                      <a:r>
                        <a:rPr lang="en-GB" sz="800" baseline="0" dirty="0" smtClean="0">
                          <a:solidFill>
                            <a:srgbClr val="000000"/>
                          </a:solidFill>
                          <a:effectLst/>
                          <a:latin typeface="Tahoma" panose="020B0604030504040204" pitchFamily="34" charset="0"/>
                          <a:ea typeface="Tahoma" panose="020B0604030504040204" pitchFamily="34" charset="0"/>
                          <a:cs typeface="Times New Roman" panose="02020603050405020304" pitchFamily="18" charset="0"/>
                        </a:rPr>
                        <a:t> of 6</a:t>
                      </a:r>
                      <a:br>
                        <a:rPr lang="en-GB" sz="800" baseline="0" dirty="0" smtClean="0">
                          <a:solidFill>
                            <a:srgbClr val="000000"/>
                          </a:solidFill>
                          <a:effectLst/>
                          <a:latin typeface="Tahoma" panose="020B0604030504040204" pitchFamily="34" charset="0"/>
                          <a:ea typeface="Tahoma" panose="020B0604030504040204" pitchFamily="34" charset="0"/>
                          <a:cs typeface="Times New Roman" panose="02020603050405020304" pitchFamily="18" charset="0"/>
                        </a:rPr>
                      </a:br>
                      <a:r>
                        <a:rPr lang="en-GB" sz="800" baseline="0" dirty="0" smtClean="0">
                          <a:solidFill>
                            <a:srgbClr val="000000"/>
                          </a:solidFill>
                          <a:effectLst/>
                          <a:latin typeface="Tahoma" panose="020B0604030504040204" pitchFamily="34" charset="0"/>
                          <a:ea typeface="Tahoma" panose="020B0604030504040204" pitchFamily="34" charset="0"/>
                          <a:cs typeface="Times New Roman" panose="02020603050405020304" pitchFamily="18" charset="0"/>
                        </a:rPr>
                        <a:t>Comparing quantities more than, less than or equal to</a:t>
                      </a:r>
                      <a:br>
                        <a:rPr lang="en-GB" sz="800" baseline="0" dirty="0" smtClean="0">
                          <a:solidFill>
                            <a:srgbClr val="000000"/>
                          </a:solidFill>
                          <a:effectLst/>
                          <a:latin typeface="Tahoma" panose="020B0604030504040204" pitchFamily="34" charset="0"/>
                          <a:ea typeface="Tahoma" panose="020B0604030504040204" pitchFamily="34" charset="0"/>
                          <a:cs typeface="Times New Roman" panose="02020603050405020304" pitchFamily="18" charset="0"/>
                        </a:rPr>
                      </a:br>
                      <a:r>
                        <a:rPr lang="en-GB" sz="800" baseline="0" dirty="0" smtClean="0">
                          <a:solidFill>
                            <a:srgbClr val="000000"/>
                          </a:solidFill>
                          <a:effectLst/>
                          <a:latin typeface="Tahoma" panose="020B0604030504040204" pitchFamily="34" charset="0"/>
                          <a:ea typeface="Tahoma" panose="020B0604030504040204" pitchFamily="34" charset="0"/>
                          <a:cs typeface="Times New Roman" panose="02020603050405020304" pitchFamily="18" charset="0"/>
                        </a:rPr>
                        <a:t>1 more/1 less than</a:t>
                      </a:r>
                      <a:br>
                        <a:rPr lang="en-GB" sz="800" baseline="0" dirty="0" smtClean="0">
                          <a:solidFill>
                            <a:srgbClr val="000000"/>
                          </a:solidFill>
                          <a:effectLst/>
                          <a:latin typeface="Tahoma" panose="020B0604030504040204" pitchFamily="34" charset="0"/>
                          <a:ea typeface="Tahoma" panose="020B0604030504040204" pitchFamily="34" charset="0"/>
                          <a:cs typeface="Times New Roman" panose="02020603050405020304" pitchFamily="18" charset="0"/>
                        </a:rPr>
                      </a:br>
                      <a:r>
                        <a:rPr lang="en-GB" sz="800" baseline="0" dirty="0" smtClean="0">
                          <a:solidFill>
                            <a:srgbClr val="000000"/>
                          </a:solidFill>
                          <a:effectLst/>
                          <a:latin typeface="Tahoma" panose="020B0604030504040204" pitchFamily="34" charset="0"/>
                          <a:ea typeface="Tahoma" panose="020B0604030504040204" pitchFamily="34" charset="0"/>
                          <a:cs typeface="Times New Roman" panose="02020603050405020304" pitchFamily="18" charset="0"/>
                        </a:rPr>
                        <a:t>Comparison to 10</a:t>
                      </a:r>
                      <a:br>
                        <a:rPr lang="en-GB" sz="800" baseline="0" dirty="0" smtClean="0">
                          <a:solidFill>
                            <a:srgbClr val="000000"/>
                          </a:solidFill>
                          <a:effectLst/>
                          <a:latin typeface="Tahoma" panose="020B0604030504040204" pitchFamily="34" charset="0"/>
                          <a:ea typeface="Tahoma" panose="020B0604030504040204" pitchFamily="34" charset="0"/>
                          <a:cs typeface="Times New Roman" panose="02020603050405020304" pitchFamily="18" charset="0"/>
                        </a:rPr>
                      </a:br>
                      <a:r>
                        <a:rPr lang="en-GB" sz="800" baseline="0" dirty="0" smtClean="0">
                          <a:solidFill>
                            <a:srgbClr val="000000"/>
                          </a:solidFill>
                          <a:effectLst/>
                          <a:latin typeface="Tahoma" panose="020B0604030504040204" pitchFamily="34" charset="0"/>
                          <a:ea typeface="Tahoma" panose="020B0604030504040204" pitchFamily="34" charset="0"/>
                          <a:cs typeface="Times New Roman" panose="02020603050405020304" pitchFamily="18" charset="0"/>
                        </a:rPr>
                        <a:t>Reasoning</a:t>
                      </a:r>
                      <a:br>
                        <a:rPr lang="en-GB" sz="800" baseline="0" dirty="0" smtClean="0">
                          <a:solidFill>
                            <a:srgbClr val="000000"/>
                          </a:solidFill>
                          <a:effectLst/>
                          <a:latin typeface="Tahoma" panose="020B0604030504040204" pitchFamily="34" charset="0"/>
                          <a:ea typeface="Tahoma" panose="020B0604030504040204" pitchFamily="34" charset="0"/>
                          <a:cs typeface="Times New Roman" panose="02020603050405020304" pitchFamily="18" charset="0"/>
                        </a:rPr>
                      </a:br>
                      <a:r>
                        <a:rPr lang="en-GB" sz="800" baseline="0" dirty="0" smtClean="0">
                          <a:solidFill>
                            <a:srgbClr val="000000"/>
                          </a:solidFill>
                          <a:effectLst/>
                          <a:latin typeface="Tahoma" panose="020B0604030504040204" pitchFamily="34" charset="0"/>
                          <a:ea typeface="Tahoma" panose="020B0604030504040204" pitchFamily="34" charset="0"/>
                          <a:cs typeface="Times New Roman" panose="02020603050405020304" pitchFamily="18" charset="0"/>
                        </a:rPr>
                        <a:t>Composition to 7</a:t>
                      </a:r>
                      <a:br>
                        <a:rPr lang="en-GB" sz="800" baseline="0" dirty="0" smtClean="0">
                          <a:solidFill>
                            <a:srgbClr val="000000"/>
                          </a:solidFill>
                          <a:effectLst/>
                          <a:latin typeface="Tahoma" panose="020B0604030504040204" pitchFamily="34" charset="0"/>
                          <a:ea typeface="Tahoma" panose="020B0604030504040204" pitchFamily="34" charset="0"/>
                          <a:cs typeface="Times New Roman" panose="02020603050405020304" pitchFamily="18" charset="0"/>
                        </a:rPr>
                      </a:br>
                      <a:r>
                        <a:rPr lang="en-GB" sz="800" baseline="0" dirty="0" smtClean="0">
                          <a:solidFill>
                            <a:srgbClr val="000000"/>
                          </a:solidFill>
                          <a:effectLst/>
                          <a:latin typeface="Tahoma" panose="020B0604030504040204" pitchFamily="34" charset="0"/>
                          <a:ea typeface="Tahoma" panose="020B0604030504040204" pitchFamily="34" charset="0"/>
                          <a:cs typeface="Times New Roman" panose="02020603050405020304" pitchFamily="18" charset="0"/>
                        </a:rPr>
                        <a:t>Equal groups</a:t>
                      </a:r>
                      <a:br>
                        <a:rPr lang="en-GB" sz="800" baseline="0" dirty="0" smtClean="0">
                          <a:solidFill>
                            <a:srgbClr val="000000"/>
                          </a:solidFill>
                          <a:effectLst/>
                          <a:latin typeface="Tahoma" panose="020B0604030504040204" pitchFamily="34" charset="0"/>
                          <a:ea typeface="Tahoma" panose="020B0604030504040204" pitchFamily="34" charset="0"/>
                          <a:cs typeface="Times New Roman" panose="02020603050405020304" pitchFamily="18" charset="0"/>
                        </a:rPr>
                      </a:br>
                      <a:r>
                        <a:rPr lang="en-GB" sz="800" baseline="0" dirty="0" smtClean="0">
                          <a:solidFill>
                            <a:srgbClr val="000000"/>
                          </a:solidFill>
                          <a:effectLst/>
                          <a:latin typeface="Tahoma" panose="020B0604030504040204" pitchFamily="34" charset="0"/>
                          <a:ea typeface="Tahoma" panose="020B0604030504040204" pitchFamily="34" charset="0"/>
                          <a:cs typeface="Times New Roman" panose="02020603050405020304" pitchFamily="18" charset="0"/>
                        </a:rPr>
                        <a:t>Doubles</a:t>
                      </a:r>
                    </a:p>
                    <a:p>
                      <a:pPr marL="635" marR="50800" algn="l">
                        <a:lnSpc>
                          <a:spcPct val="107000"/>
                        </a:lnSpc>
                        <a:spcAft>
                          <a:spcPts val="1080"/>
                        </a:spcAft>
                      </a:pPr>
                      <a:r>
                        <a:rPr lang="en-GB" sz="1000" dirty="0" smtClean="0"/>
                        <a:t>Numbers within 5 Count up to six objects. </a:t>
                      </a:r>
                      <a:br>
                        <a:rPr lang="en-GB" sz="1000" dirty="0" smtClean="0"/>
                      </a:br>
                      <a:r>
                        <a:rPr lang="en-GB" sz="1000" dirty="0" smtClean="0"/>
                        <a:t>One more or one fewer </a:t>
                      </a:r>
                      <a:br>
                        <a:rPr lang="en-GB" sz="1000" dirty="0" smtClean="0"/>
                      </a:br>
                      <a:r>
                        <a:rPr lang="en-GB" sz="1000" dirty="0" smtClean="0"/>
                        <a:t>Order </a:t>
                      </a:r>
                      <a:r>
                        <a:rPr lang="en-GB" sz="1000" dirty="0" err="1" smtClean="0"/>
                        <a:t>numberals</a:t>
                      </a:r>
                      <a:r>
                        <a:rPr lang="en-GB" sz="1000" dirty="0" smtClean="0"/>
                        <a:t> 1 – 5 Conservation of numbers within five Addition and subtraction within 5 </a:t>
                      </a:r>
                      <a:br>
                        <a:rPr lang="en-GB" sz="1000" dirty="0" smtClean="0"/>
                      </a:br>
                      <a:r>
                        <a:rPr lang="en-GB" sz="1000" dirty="0" smtClean="0"/>
                        <a:t>Explore addition and subtraction Measures Estimate, order compare, discuss and explore capacity, weight and lengths Shape and sorting Describe and sort 2-D shapes Describe position accurately Calendar and time Days of the week, seasons </a:t>
                      </a:r>
                      <a:br>
                        <a:rPr lang="en-GB" sz="1000" dirty="0" smtClean="0"/>
                      </a:br>
                      <a:r>
                        <a:rPr lang="en-GB" sz="1000" dirty="0" smtClean="0"/>
                        <a:t>Night and Daytime</a:t>
                      </a:r>
                      <a:endParaRPr lang="en-GB" sz="1000" dirty="0">
                        <a:solidFill>
                          <a:srgbClr val="000000"/>
                        </a:solidFill>
                        <a:effectLst/>
                        <a:latin typeface="Tahoma" panose="020B0604030504040204" pitchFamily="34" charset="0"/>
                        <a:ea typeface="Tahoma" panose="020B0604030504040204" pitchFamily="34" charset="0"/>
                        <a:cs typeface="Times New Roman" panose="02020603050405020304" pitchFamily="18" charset="0"/>
                      </a:endParaRPr>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 marR="50800" algn="l">
                        <a:lnSpc>
                          <a:spcPct val="107000"/>
                        </a:lnSpc>
                        <a:spcAft>
                          <a:spcPts val="0"/>
                        </a:spcAft>
                      </a:pPr>
                      <a:r>
                        <a:rPr lang="en-GB" sz="800" dirty="0" smtClean="0">
                          <a:solidFill>
                            <a:srgbClr val="000000"/>
                          </a:solidFill>
                          <a:effectLst/>
                          <a:latin typeface="Tahoma" panose="020B0604030504040204" pitchFamily="34" charset="0"/>
                          <a:ea typeface="Tahoma" panose="020B0604030504040204" pitchFamily="34" charset="0"/>
                          <a:cs typeface="Times New Roman" panose="02020603050405020304" pitchFamily="18" charset="0"/>
                        </a:rPr>
                        <a:t>Odd and even numbers</a:t>
                      </a:r>
                    </a:p>
                    <a:p>
                      <a:pPr marL="635" marR="50800" algn="l">
                        <a:lnSpc>
                          <a:spcPct val="107000"/>
                        </a:lnSpc>
                        <a:spcAft>
                          <a:spcPts val="0"/>
                        </a:spcAft>
                      </a:pPr>
                      <a:r>
                        <a:rPr lang="en-GB" sz="1000" dirty="0" smtClean="0">
                          <a:solidFill>
                            <a:srgbClr val="000000"/>
                          </a:solidFill>
                          <a:effectLst/>
                          <a:latin typeface="Tahoma" panose="020B0604030504040204" pitchFamily="34" charset="0"/>
                          <a:ea typeface="Tahoma" panose="020B0604030504040204" pitchFamily="34" charset="0"/>
                          <a:cs typeface="Times New Roman" panose="02020603050405020304" pitchFamily="18" charset="0"/>
                        </a:rPr>
                        <a:t>Estimating</a:t>
                      </a:r>
                      <a:r>
                        <a:rPr lang="en-GB" sz="1000" baseline="0" dirty="0" smtClean="0">
                          <a:solidFill>
                            <a:srgbClr val="000000"/>
                          </a:solidFill>
                          <a:effectLst/>
                          <a:latin typeface="Tahoma" panose="020B0604030504040204" pitchFamily="34" charset="0"/>
                          <a:ea typeface="Tahoma" panose="020B0604030504040204" pitchFamily="34" charset="0"/>
                          <a:cs typeface="Times New Roman" panose="02020603050405020304" pitchFamily="18" charset="0"/>
                        </a:rPr>
                        <a:t> to 20</a:t>
                      </a:r>
                    </a:p>
                    <a:p>
                      <a:pPr marL="635" marR="50800" algn="l">
                        <a:lnSpc>
                          <a:spcPct val="107000"/>
                        </a:lnSpc>
                        <a:spcAft>
                          <a:spcPts val="0"/>
                        </a:spcAft>
                      </a:pPr>
                      <a:r>
                        <a:rPr lang="en-GB" sz="1000" baseline="0" dirty="0" err="1" smtClean="0">
                          <a:solidFill>
                            <a:srgbClr val="000000"/>
                          </a:solidFill>
                          <a:effectLst/>
                          <a:latin typeface="Tahoma" panose="020B0604030504040204" pitchFamily="34" charset="0"/>
                          <a:ea typeface="Tahoma" panose="020B0604030504040204" pitchFamily="34" charset="0"/>
                          <a:cs typeface="Times New Roman" panose="02020603050405020304" pitchFamily="18" charset="0"/>
                        </a:rPr>
                        <a:t>Subitising</a:t>
                      </a:r>
                      <a:r>
                        <a:rPr lang="en-GB" sz="1000" baseline="0" dirty="0" smtClean="0">
                          <a:solidFill>
                            <a:srgbClr val="000000"/>
                          </a:solidFill>
                          <a:effectLst/>
                          <a:latin typeface="Tahoma" panose="020B0604030504040204" pitchFamily="34" charset="0"/>
                          <a:ea typeface="Tahoma" panose="020B0604030504040204" pitchFamily="34" charset="0"/>
                          <a:cs typeface="Times New Roman" panose="02020603050405020304" pitchFamily="18" charset="0"/>
                        </a:rPr>
                        <a:t> doubles</a:t>
                      </a:r>
                    </a:p>
                    <a:p>
                      <a:pPr marL="635" marR="50800" algn="l">
                        <a:lnSpc>
                          <a:spcPct val="107000"/>
                        </a:lnSpc>
                        <a:spcAft>
                          <a:spcPts val="0"/>
                        </a:spcAft>
                      </a:pPr>
                      <a:r>
                        <a:rPr lang="en-GB" sz="1000" baseline="0" dirty="0" smtClean="0">
                          <a:solidFill>
                            <a:srgbClr val="000000"/>
                          </a:solidFill>
                          <a:effectLst/>
                          <a:latin typeface="Tahoma" panose="020B0604030504040204" pitchFamily="34" charset="0"/>
                          <a:ea typeface="Tahoma" panose="020B0604030504040204" pitchFamily="34" charset="0"/>
                          <a:cs typeface="Times New Roman" panose="02020603050405020304" pitchFamily="18" charset="0"/>
                        </a:rPr>
                        <a:t>Addition to 20</a:t>
                      </a:r>
                    </a:p>
                    <a:p>
                      <a:pPr marL="635" marR="50800" algn="l">
                        <a:lnSpc>
                          <a:spcPct val="107000"/>
                        </a:lnSpc>
                        <a:spcAft>
                          <a:spcPts val="0"/>
                        </a:spcAft>
                      </a:pPr>
                      <a:endParaRPr lang="en-GB" sz="1000" baseline="0" dirty="0" smtClean="0">
                        <a:solidFill>
                          <a:srgbClr val="000000"/>
                        </a:solidFill>
                        <a:effectLst/>
                        <a:latin typeface="Tahoma" panose="020B0604030504040204" pitchFamily="34" charset="0"/>
                        <a:ea typeface="Tahoma" panose="020B0604030504040204" pitchFamily="34" charset="0"/>
                        <a:cs typeface="Times New Roman" panose="02020603050405020304" pitchFamily="18" charset="0"/>
                      </a:endParaRPr>
                    </a:p>
                    <a:p>
                      <a:pPr marL="635" marR="50800" algn="l">
                        <a:lnSpc>
                          <a:spcPct val="107000"/>
                        </a:lnSpc>
                        <a:spcAft>
                          <a:spcPts val="0"/>
                        </a:spcAft>
                      </a:pPr>
                      <a:r>
                        <a:rPr lang="en-GB" sz="1000" dirty="0" smtClean="0"/>
                        <a:t>Zero Understanding of concept of zero Numbers within 10 Count up to ten objects Represent, order and explore numbers to ten </a:t>
                      </a:r>
                      <a:br>
                        <a:rPr lang="en-GB" sz="1000" dirty="0" smtClean="0"/>
                      </a:br>
                      <a:r>
                        <a:rPr lang="en-GB" sz="1000" dirty="0" smtClean="0"/>
                        <a:t>Composition </a:t>
                      </a:r>
                      <a:br>
                        <a:rPr lang="en-GB" sz="1000" dirty="0" smtClean="0"/>
                      </a:br>
                      <a:r>
                        <a:rPr lang="en-GB" sz="1000" dirty="0" smtClean="0"/>
                        <a:t>One more or fewer, one greater or less </a:t>
                      </a:r>
                      <a:br>
                        <a:rPr lang="en-GB" sz="1000" dirty="0" smtClean="0"/>
                      </a:br>
                      <a:r>
                        <a:rPr lang="en-GB" sz="1000" dirty="0" err="1" smtClean="0"/>
                        <a:t>Subitise</a:t>
                      </a:r>
                      <a:r>
                        <a:rPr lang="en-GB" sz="1000" dirty="0" smtClean="0"/>
                        <a:t> </a:t>
                      </a:r>
                      <a:br>
                        <a:rPr lang="en-GB" sz="1000" dirty="0" smtClean="0"/>
                      </a:br>
                      <a:r>
                        <a:rPr lang="en-GB" sz="1000" dirty="0" smtClean="0"/>
                        <a:t>Comparing 2 quantities, ordering quantities </a:t>
                      </a:r>
                      <a:br>
                        <a:rPr lang="en-GB" sz="1000" dirty="0" smtClean="0"/>
                      </a:br>
                      <a:r>
                        <a:rPr lang="en-GB" sz="1000" dirty="0" smtClean="0"/>
                        <a:t>Pairing </a:t>
                      </a:r>
                      <a:br>
                        <a:rPr lang="en-GB" sz="1000" dirty="0" smtClean="0"/>
                      </a:br>
                      <a:r>
                        <a:rPr lang="en-GB" sz="1000" dirty="0" smtClean="0"/>
                        <a:t>Writing numbers Addition &amp; subtraction within 10 </a:t>
                      </a:r>
                      <a:br>
                        <a:rPr lang="en-GB" sz="1000" dirty="0" smtClean="0"/>
                      </a:br>
                      <a:r>
                        <a:rPr lang="en-GB" sz="1000" dirty="0" smtClean="0"/>
                        <a:t>Explore addition – combining two groups </a:t>
                      </a:r>
                      <a:br>
                        <a:rPr lang="en-GB" sz="1000" dirty="0" smtClean="0"/>
                      </a:br>
                      <a:r>
                        <a:rPr lang="en-GB" sz="1000" dirty="0" smtClean="0"/>
                        <a:t>Subtraction as taking away Number Bonds to 10 </a:t>
                      </a:r>
                      <a:br>
                        <a:rPr lang="en-GB" sz="1000" dirty="0" smtClean="0"/>
                      </a:br>
                      <a:r>
                        <a:rPr lang="en-GB" sz="1000" dirty="0" smtClean="0"/>
                        <a:t>addition, subtraction and equals symbols </a:t>
                      </a:r>
                      <a:endParaRPr lang="en-GB" sz="1000" dirty="0">
                        <a:solidFill>
                          <a:srgbClr val="000000"/>
                        </a:solidFill>
                        <a:effectLst/>
                        <a:latin typeface="Tahoma" panose="020B0604030504040204" pitchFamily="34" charset="0"/>
                        <a:ea typeface="Tahoma" panose="020B0604030504040204" pitchFamily="34" charset="0"/>
                        <a:cs typeface="Times New Roman" panose="02020603050405020304" pitchFamily="18" charset="0"/>
                      </a:endParaRPr>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 marR="50800" algn="l">
                        <a:lnSpc>
                          <a:spcPct val="107000"/>
                        </a:lnSpc>
                        <a:spcAft>
                          <a:spcPts val="0"/>
                        </a:spcAft>
                      </a:pPr>
                      <a:r>
                        <a:rPr lang="en-GB" sz="800" dirty="0">
                          <a:solidFill>
                            <a:srgbClr val="000000"/>
                          </a:solidFill>
                          <a:effectLst/>
                          <a:latin typeface="Tahoma" panose="020B0604030504040204" pitchFamily="34" charset="0"/>
                          <a:ea typeface="Tahoma" panose="020B0604030504040204" pitchFamily="34" charset="0"/>
                          <a:cs typeface="Times New Roman" panose="02020603050405020304" pitchFamily="18" charset="0"/>
                        </a:rPr>
                        <a:t>Estimating</a:t>
                      </a:r>
                      <a:endParaRPr lang="en-GB" sz="1000" dirty="0">
                        <a:solidFill>
                          <a:srgbClr val="000000"/>
                        </a:solidFill>
                        <a:effectLst/>
                        <a:latin typeface="Tahoma" panose="020B0604030504040204" pitchFamily="34" charset="0"/>
                        <a:ea typeface="Tahoma" panose="020B0604030504040204" pitchFamily="34" charset="0"/>
                        <a:cs typeface="Times New Roman" panose="02020603050405020304" pitchFamily="18" charset="0"/>
                      </a:endParaRPr>
                    </a:p>
                    <a:p>
                      <a:pPr marL="635" marR="50800" algn="l">
                        <a:lnSpc>
                          <a:spcPct val="107000"/>
                        </a:lnSpc>
                        <a:spcAft>
                          <a:spcPts val="0"/>
                        </a:spcAft>
                      </a:pPr>
                      <a:r>
                        <a:rPr lang="en-GB" sz="800" dirty="0">
                          <a:solidFill>
                            <a:srgbClr val="000000"/>
                          </a:solidFill>
                          <a:effectLst/>
                          <a:latin typeface="Tahoma" panose="020B0604030504040204" pitchFamily="34" charset="0"/>
                          <a:ea typeface="Tahoma" panose="020B0604030504040204" pitchFamily="34" charset="0"/>
                          <a:cs typeface="Times New Roman" panose="02020603050405020304" pitchFamily="18" charset="0"/>
                        </a:rPr>
                        <a:t>Doubles</a:t>
                      </a:r>
                      <a:endParaRPr lang="en-GB" sz="1000" dirty="0">
                        <a:solidFill>
                          <a:srgbClr val="000000"/>
                        </a:solidFill>
                        <a:effectLst/>
                        <a:latin typeface="Tahoma" panose="020B0604030504040204" pitchFamily="34" charset="0"/>
                        <a:ea typeface="Tahoma" panose="020B0604030504040204" pitchFamily="34" charset="0"/>
                        <a:cs typeface="Times New Roman" panose="02020603050405020304" pitchFamily="18" charset="0"/>
                      </a:endParaRPr>
                    </a:p>
                    <a:p>
                      <a:pPr marL="635" marR="50800" algn="l">
                        <a:lnSpc>
                          <a:spcPct val="107000"/>
                        </a:lnSpc>
                        <a:spcAft>
                          <a:spcPts val="0"/>
                        </a:spcAft>
                      </a:pPr>
                      <a:r>
                        <a:rPr lang="en-GB" sz="800" dirty="0" smtClean="0">
                          <a:solidFill>
                            <a:srgbClr val="000000"/>
                          </a:solidFill>
                          <a:effectLst/>
                          <a:latin typeface="Tahoma" panose="020B0604030504040204" pitchFamily="34" charset="0"/>
                          <a:ea typeface="Tahoma" panose="020B0604030504040204" pitchFamily="34" charset="0"/>
                          <a:cs typeface="Times New Roman" panose="02020603050405020304" pitchFamily="18" charset="0"/>
                        </a:rPr>
                        <a:t>Addition</a:t>
                      </a:r>
                    </a:p>
                    <a:p>
                      <a:pPr marL="635" marR="50800" algn="l">
                        <a:lnSpc>
                          <a:spcPct val="107000"/>
                        </a:lnSpc>
                        <a:spcAft>
                          <a:spcPts val="0"/>
                        </a:spcAft>
                      </a:pPr>
                      <a:endParaRPr lang="en-GB" sz="800" dirty="0" smtClean="0">
                        <a:solidFill>
                          <a:srgbClr val="000000"/>
                        </a:solidFill>
                        <a:effectLst/>
                        <a:latin typeface="Tahoma" panose="020B0604030504040204" pitchFamily="34" charset="0"/>
                        <a:ea typeface="Tahoma" panose="020B0604030504040204" pitchFamily="34" charset="0"/>
                        <a:cs typeface="Times New Roman" panose="02020603050405020304" pitchFamily="18" charset="0"/>
                      </a:endParaRPr>
                    </a:p>
                    <a:p>
                      <a:pPr marL="635" marR="50800" algn="l">
                        <a:lnSpc>
                          <a:spcPct val="107000"/>
                        </a:lnSpc>
                        <a:spcAft>
                          <a:spcPts val="0"/>
                        </a:spcAft>
                      </a:pPr>
                      <a:r>
                        <a:rPr lang="en-GB" sz="1000" dirty="0" smtClean="0"/>
                        <a:t>Measures Vocabulary for, comparing weight &amp; height &amp; length &amp; capacity Time – sequence events, yesterday/today/tomorrow Patterns Repeating patterns Shape Describe and sort 3-D shapes </a:t>
                      </a:r>
                      <a:br>
                        <a:rPr lang="en-GB" sz="1000" dirty="0" smtClean="0"/>
                      </a:br>
                      <a:r>
                        <a:rPr lang="en-GB" sz="1000" dirty="0" smtClean="0"/>
                        <a:t>Describe similarities and differences </a:t>
                      </a:r>
                      <a:endParaRPr lang="en-GB" sz="1000" dirty="0">
                        <a:solidFill>
                          <a:srgbClr val="000000"/>
                        </a:solidFill>
                        <a:effectLst/>
                        <a:latin typeface="Tahoma" panose="020B0604030504040204" pitchFamily="34" charset="0"/>
                        <a:ea typeface="Tahoma" panose="020B0604030504040204" pitchFamily="34" charset="0"/>
                        <a:cs typeface="Times New Roman" panose="02020603050405020304" pitchFamily="18" charset="0"/>
                      </a:endParaRPr>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 marR="50800" algn="l">
                        <a:lnSpc>
                          <a:spcPct val="107000"/>
                        </a:lnSpc>
                        <a:spcAft>
                          <a:spcPts val="0"/>
                        </a:spcAft>
                      </a:pPr>
                      <a:r>
                        <a:rPr lang="en-GB" sz="800" dirty="0">
                          <a:solidFill>
                            <a:srgbClr val="000000"/>
                          </a:solidFill>
                          <a:effectLst/>
                          <a:latin typeface="Tahoma" panose="020B0604030504040204" pitchFamily="34" charset="0"/>
                          <a:ea typeface="Tahoma" panose="020B0604030504040204" pitchFamily="34" charset="0"/>
                          <a:cs typeface="Times New Roman" panose="02020603050405020304" pitchFamily="18" charset="0"/>
                        </a:rPr>
                        <a:t>Ordering </a:t>
                      </a:r>
                      <a:r>
                        <a:rPr lang="en-GB" sz="800" dirty="0" smtClean="0"/>
                        <a:t>Numbers beyond 10 Build and identify numbers to 20 and begin to understand order and place value Composition </a:t>
                      </a:r>
                    </a:p>
                    <a:p>
                      <a:pPr marL="635" marR="50800" algn="l">
                        <a:lnSpc>
                          <a:spcPct val="107000"/>
                        </a:lnSpc>
                        <a:spcAft>
                          <a:spcPts val="0"/>
                        </a:spcAft>
                      </a:pPr>
                      <a:r>
                        <a:rPr lang="en-GB" sz="800" dirty="0" smtClean="0"/>
                        <a:t>Count on and back to beyond 10 </a:t>
                      </a:r>
                    </a:p>
                    <a:p>
                      <a:pPr marL="635" marR="50800" algn="l">
                        <a:lnSpc>
                          <a:spcPct val="107000"/>
                        </a:lnSpc>
                        <a:spcAft>
                          <a:spcPts val="0"/>
                        </a:spcAft>
                      </a:pPr>
                      <a:r>
                        <a:rPr lang="en-GB" sz="800" dirty="0" err="1" smtClean="0"/>
                        <a:t>Subitise</a:t>
                      </a:r>
                      <a:r>
                        <a:rPr lang="en-GB" sz="800" dirty="0" smtClean="0"/>
                        <a:t> </a:t>
                      </a:r>
                    </a:p>
                    <a:p>
                      <a:pPr marL="635" marR="50800" algn="l">
                        <a:lnSpc>
                          <a:spcPct val="107000"/>
                        </a:lnSpc>
                        <a:spcAft>
                          <a:spcPts val="0"/>
                        </a:spcAft>
                      </a:pPr>
                      <a:r>
                        <a:rPr lang="en-GB" sz="800" dirty="0" smtClean="0"/>
                        <a:t>One more / one less </a:t>
                      </a:r>
                    </a:p>
                    <a:p>
                      <a:pPr marL="635" marR="50800" algn="l">
                        <a:lnSpc>
                          <a:spcPct val="107000"/>
                        </a:lnSpc>
                        <a:spcAft>
                          <a:spcPts val="0"/>
                        </a:spcAft>
                      </a:pPr>
                      <a:r>
                        <a:rPr lang="en-GB" sz="800" dirty="0" smtClean="0"/>
                        <a:t>Missing Numbers </a:t>
                      </a:r>
                    </a:p>
                    <a:p>
                      <a:pPr marL="635" marR="50800" algn="l">
                        <a:lnSpc>
                          <a:spcPct val="107000"/>
                        </a:lnSpc>
                        <a:spcAft>
                          <a:spcPts val="0"/>
                        </a:spcAft>
                      </a:pPr>
                      <a:r>
                        <a:rPr lang="en-GB" sz="800" dirty="0" smtClean="0"/>
                        <a:t>Estimating </a:t>
                      </a:r>
                    </a:p>
                    <a:p>
                      <a:pPr marL="635" marR="50800" algn="l">
                        <a:lnSpc>
                          <a:spcPct val="107000"/>
                        </a:lnSpc>
                        <a:spcAft>
                          <a:spcPts val="0"/>
                        </a:spcAft>
                      </a:pPr>
                      <a:r>
                        <a:rPr lang="en-GB" sz="800" dirty="0" smtClean="0"/>
                        <a:t>Writing numbers Addition and subtraction within 20 Understand an amount can be changed by adding more or taking away </a:t>
                      </a:r>
                    </a:p>
                    <a:p>
                      <a:pPr marL="635" marR="50800" algn="l">
                        <a:lnSpc>
                          <a:spcPct val="107000"/>
                        </a:lnSpc>
                        <a:spcAft>
                          <a:spcPts val="0"/>
                        </a:spcAft>
                      </a:pPr>
                      <a:r>
                        <a:rPr lang="en-GB" sz="800" dirty="0" smtClean="0"/>
                        <a:t>Begin to add on by counting on Begin to problem solve and reason </a:t>
                      </a:r>
                    </a:p>
                    <a:p>
                      <a:pPr marL="635" marR="50800" algn="l">
                        <a:lnSpc>
                          <a:spcPct val="107000"/>
                        </a:lnSpc>
                        <a:spcAft>
                          <a:spcPts val="0"/>
                        </a:spcAft>
                      </a:pPr>
                      <a:r>
                        <a:rPr lang="en-GB" sz="800" dirty="0" smtClean="0"/>
                        <a:t>Recall number bonds to 5/10 Doubling </a:t>
                      </a:r>
                    </a:p>
                    <a:p>
                      <a:pPr marL="635" marR="50800" algn="l">
                        <a:lnSpc>
                          <a:spcPct val="107000"/>
                        </a:lnSpc>
                        <a:spcAft>
                          <a:spcPts val="0"/>
                        </a:spcAft>
                      </a:pPr>
                      <a:r>
                        <a:rPr lang="en-GB" sz="800" dirty="0" smtClean="0"/>
                        <a:t>Double means twice the amount. </a:t>
                      </a:r>
                    </a:p>
                    <a:p>
                      <a:pPr marL="635" marR="50800" algn="l">
                        <a:lnSpc>
                          <a:spcPct val="107000"/>
                        </a:lnSpc>
                        <a:spcAft>
                          <a:spcPts val="0"/>
                        </a:spcAft>
                      </a:pPr>
                      <a:r>
                        <a:rPr lang="en-GB" sz="800" dirty="0" smtClean="0"/>
                        <a:t>Say doubles</a:t>
                      </a:r>
                      <a:endParaRPr lang="en-GB" sz="1000" dirty="0">
                        <a:solidFill>
                          <a:srgbClr val="000000"/>
                        </a:solidFill>
                        <a:effectLst/>
                        <a:latin typeface="Tahoma" panose="020B0604030504040204" pitchFamily="34" charset="0"/>
                        <a:ea typeface="Tahoma" panose="020B0604030504040204" pitchFamily="34" charset="0"/>
                        <a:cs typeface="Times New Roman" panose="02020603050405020304" pitchFamily="18" charset="0"/>
                      </a:endParaRPr>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 marR="50800" algn="l">
                        <a:lnSpc>
                          <a:spcPct val="107000"/>
                        </a:lnSpc>
                        <a:spcAft>
                          <a:spcPts val="0"/>
                        </a:spcAft>
                      </a:pPr>
                      <a:r>
                        <a:rPr lang="en-GB" sz="800" dirty="0" smtClean="0"/>
                        <a:t>Sharing / Even &amp; Odd </a:t>
                      </a:r>
                    </a:p>
                    <a:p>
                      <a:pPr marL="635" marR="50800" algn="l">
                        <a:lnSpc>
                          <a:spcPct val="107000"/>
                        </a:lnSpc>
                        <a:spcAft>
                          <a:spcPts val="0"/>
                        </a:spcAft>
                      </a:pPr>
                      <a:r>
                        <a:rPr lang="en-GB" sz="800" dirty="0" smtClean="0"/>
                        <a:t>Share to make equal groups Recognise some quantities can’t be paired or shared equally – begin to understand odd one left </a:t>
                      </a:r>
                    </a:p>
                    <a:p>
                      <a:pPr marL="635" marR="50800" algn="l">
                        <a:lnSpc>
                          <a:spcPct val="107000"/>
                        </a:lnSpc>
                        <a:spcAft>
                          <a:spcPts val="0"/>
                        </a:spcAft>
                      </a:pPr>
                      <a:r>
                        <a:rPr lang="en-GB" sz="800" dirty="0" smtClean="0"/>
                        <a:t>Begin to understand the odd and even number structure Shape and Space </a:t>
                      </a:r>
                    </a:p>
                    <a:p>
                      <a:pPr marL="635" marR="50800" algn="l">
                        <a:lnSpc>
                          <a:spcPct val="107000"/>
                        </a:lnSpc>
                        <a:spcAft>
                          <a:spcPts val="0"/>
                        </a:spcAft>
                      </a:pPr>
                      <a:r>
                        <a:rPr lang="en-GB" sz="800" dirty="0" smtClean="0"/>
                        <a:t>Positional language </a:t>
                      </a:r>
                    </a:p>
                    <a:p>
                      <a:pPr marL="635" marR="50800" algn="l">
                        <a:lnSpc>
                          <a:spcPct val="107000"/>
                        </a:lnSpc>
                        <a:spcAft>
                          <a:spcPts val="0"/>
                        </a:spcAft>
                      </a:pPr>
                      <a:r>
                        <a:rPr lang="en-GB" sz="800" dirty="0" smtClean="0"/>
                        <a:t>Spatial reasoning </a:t>
                      </a:r>
                    </a:p>
                    <a:p>
                      <a:pPr marL="635" marR="50800" algn="l">
                        <a:lnSpc>
                          <a:spcPct val="107000"/>
                        </a:lnSpc>
                        <a:spcAft>
                          <a:spcPts val="0"/>
                        </a:spcAft>
                      </a:pPr>
                      <a:r>
                        <a:rPr lang="en-GB" sz="800" dirty="0" smtClean="0"/>
                        <a:t>Shapes can be combined or separated to make a new shape Patterns </a:t>
                      </a:r>
                    </a:p>
                    <a:p>
                      <a:pPr marL="635" marR="50800" algn="l">
                        <a:lnSpc>
                          <a:spcPct val="107000"/>
                        </a:lnSpc>
                        <a:spcAft>
                          <a:spcPts val="0"/>
                        </a:spcAft>
                      </a:pPr>
                      <a:r>
                        <a:rPr lang="en-GB" sz="800" dirty="0" smtClean="0"/>
                        <a:t>Patterns in numbers and shape Repeating patterns </a:t>
                      </a:r>
                    </a:p>
                    <a:p>
                      <a:pPr marL="635" marR="50800" algn="l">
                        <a:lnSpc>
                          <a:spcPct val="107000"/>
                        </a:lnSpc>
                        <a:spcAft>
                          <a:spcPts val="0"/>
                        </a:spcAft>
                      </a:pPr>
                      <a:r>
                        <a:rPr lang="en-GB" sz="800" dirty="0" smtClean="0"/>
                        <a:t>Symmetry</a:t>
                      </a:r>
                      <a:endParaRPr lang="en-GB" sz="1000" dirty="0">
                        <a:solidFill>
                          <a:srgbClr val="000000"/>
                        </a:solidFill>
                        <a:effectLst/>
                        <a:latin typeface="Tahoma" panose="020B0604030504040204" pitchFamily="34" charset="0"/>
                        <a:ea typeface="Tahoma" panose="020B0604030504040204" pitchFamily="34" charset="0"/>
                        <a:cs typeface="Times New Roman" panose="02020603050405020304" pitchFamily="18" charset="0"/>
                      </a:endParaRPr>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7151359"/>
                  </a:ext>
                </a:extLst>
              </a:tr>
            </a:tbl>
          </a:graphicData>
        </a:graphic>
      </p:graphicFrame>
    </p:spTree>
    <p:extLst>
      <p:ext uri="{BB962C8B-B14F-4D97-AF65-F5344CB8AC3E}">
        <p14:creationId xmlns:p14="http://schemas.microsoft.com/office/powerpoint/2010/main" val="18916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473431989"/>
              </p:ext>
            </p:extLst>
          </p:nvPr>
        </p:nvGraphicFramePr>
        <p:xfrm>
          <a:off x="191589" y="64946"/>
          <a:ext cx="11710123" cy="6358357"/>
        </p:xfrm>
        <a:graphic>
          <a:graphicData uri="http://schemas.openxmlformats.org/drawingml/2006/table">
            <a:tbl>
              <a:tblPr firstRow="1" bandRow="1">
                <a:tableStyleId>{5C22544A-7EE6-4342-B048-85BDC9FD1C3A}</a:tableStyleId>
              </a:tblPr>
              <a:tblGrid>
                <a:gridCol w="957889">
                  <a:extLst>
                    <a:ext uri="{9D8B030D-6E8A-4147-A177-3AD203B41FA5}">
                      <a16:colId xmlns:a16="http://schemas.microsoft.com/office/drawing/2014/main" val="1583819035"/>
                    </a:ext>
                  </a:extLst>
                </a:gridCol>
                <a:gridCol w="1792039">
                  <a:extLst>
                    <a:ext uri="{9D8B030D-6E8A-4147-A177-3AD203B41FA5}">
                      <a16:colId xmlns:a16="http://schemas.microsoft.com/office/drawing/2014/main" val="2487205973"/>
                    </a:ext>
                  </a:extLst>
                </a:gridCol>
                <a:gridCol w="1792039">
                  <a:extLst>
                    <a:ext uri="{9D8B030D-6E8A-4147-A177-3AD203B41FA5}">
                      <a16:colId xmlns:a16="http://schemas.microsoft.com/office/drawing/2014/main" val="3872245767"/>
                    </a:ext>
                  </a:extLst>
                </a:gridCol>
                <a:gridCol w="1792039">
                  <a:extLst>
                    <a:ext uri="{9D8B030D-6E8A-4147-A177-3AD203B41FA5}">
                      <a16:colId xmlns:a16="http://schemas.microsoft.com/office/drawing/2014/main" val="2543280911"/>
                    </a:ext>
                  </a:extLst>
                </a:gridCol>
                <a:gridCol w="1792039">
                  <a:extLst>
                    <a:ext uri="{9D8B030D-6E8A-4147-A177-3AD203B41FA5}">
                      <a16:colId xmlns:a16="http://schemas.microsoft.com/office/drawing/2014/main" val="4049922613"/>
                    </a:ext>
                  </a:extLst>
                </a:gridCol>
                <a:gridCol w="1792039">
                  <a:extLst>
                    <a:ext uri="{9D8B030D-6E8A-4147-A177-3AD203B41FA5}">
                      <a16:colId xmlns:a16="http://schemas.microsoft.com/office/drawing/2014/main" val="4011740110"/>
                    </a:ext>
                  </a:extLst>
                </a:gridCol>
                <a:gridCol w="1792039">
                  <a:extLst>
                    <a:ext uri="{9D8B030D-6E8A-4147-A177-3AD203B41FA5}">
                      <a16:colId xmlns:a16="http://schemas.microsoft.com/office/drawing/2014/main" val="4216137992"/>
                    </a:ext>
                  </a:extLst>
                </a:gridCol>
              </a:tblGrid>
              <a:tr h="343699">
                <a:tc>
                  <a:txBody>
                    <a:bodyPr/>
                    <a:lstStyle/>
                    <a:p>
                      <a:r>
                        <a:rPr lang="en-GB" sz="1100" dirty="0" smtClean="0">
                          <a:solidFill>
                            <a:schemeClr val="tx1"/>
                          </a:solidFill>
                        </a:rPr>
                        <a:t>Understanding the world</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Autumn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Autumn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Spring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Spring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Summer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Summer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323401"/>
                  </a:ext>
                </a:extLst>
              </a:tr>
              <a:tr h="1233272">
                <a:tc gridSpan="7">
                  <a:txBody>
                    <a:bodyPr/>
                    <a:lstStyle/>
                    <a:p>
                      <a:r>
                        <a:rPr lang="en-GB" sz="1100" b="1" dirty="0" smtClean="0"/>
                        <a:t>UTW</a:t>
                      </a:r>
                    </a:p>
                    <a:p>
                      <a:r>
                        <a:rPr lang="en-GB" sz="1100" dirty="0" smtClean="0"/>
                        <a:t>Understanding the world involves guiding children to make sense of their physical world and their community. The frequency and range of children’s personal experiences increases their knowledge and sense of the world around them – from visiting parks, libraries and museums to meeting important members of society such as police officers, nurses and firefighters. In addition, listening to a broad selection of stories, non-fiction, rhymes and poems will foster their understanding of our culturally, socially, technologically and ecologically diverse world. As well as building important knowledge, this extends their familiarity with words that support understanding across domains. Enriching and widening children’s vocabulary will support later reading comprehension.</a:t>
                      </a:r>
                      <a:endParaRPr lang="en-GB" sz="1100" b="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1683994"/>
                  </a:ext>
                </a:extLst>
              </a:tr>
              <a:tr h="4366996">
                <a:tc>
                  <a:txBody>
                    <a:bodyPr/>
                    <a:lstStyle/>
                    <a:p>
                      <a:r>
                        <a:rPr lang="en-GB" sz="1100" dirty="0" smtClean="0">
                          <a:solidFill>
                            <a:schemeClr val="tx1"/>
                          </a:solidFill>
                        </a:rPr>
                        <a:t>UTW</a:t>
                      </a:r>
                    </a:p>
                    <a:p>
                      <a:endParaRPr lang="en-GB" sz="1100" dirty="0" smtClean="0">
                        <a:solidFill>
                          <a:schemeClr val="tx1"/>
                        </a:solidFill>
                      </a:endParaRPr>
                    </a:p>
                    <a:p>
                      <a:r>
                        <a:rPr lang="en-GB" sz="1100" dirty="0" smtClean="0">
                          <a:solidFill>
                            <a:schemeClr val="tx1"/>
                          </a:solidFill>
                        </a:rPr>
                        <a:t>RE</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Identifying their family. Commenting on photos of their family; naming who they can see and of what relation they are to them. </a:t>
                      </a:r>
                    </a:p>
                    <a:p>
                      <a:endParaRPr lang="en-GB" sz="900" dirty="0" smtClean="0"/>
                    </a:p>
                    <a:p>
                      <a:r>
                        <a:rPr lang="en-GB" sz="900" dirty="0" smtClean="0"/>
                        <a:t>Can talk about what they do with their family and places they have been with their family. Can draw similarities and make comparisons between other families. Name and describe people who are familiar to them. </a:t>
                      </a:r>
                    </a:p>
                    <a:p>
                      <a:endParaRPr lang="en-GB" sz="900" dirty="0" smtClean="0"/>
                    </a:p>
                    <a:p>
                      <a:r>
                        <a:rPr lang="en-GB" sz="900" dirty="0" smtClean="0"/>
                        <a:t>Read fictional stories about families and start to tell the difference between real and fiction. Talk about members of their immediate family and community. </a:t>
                      </a:r>
                    </a:p>
                    <a:p>
                      <a:endParaRPr lang="en-GB" sz="900" dirty="0" smtClean="0"/>
                    </a:p>
                    <a:p>
                      <a:r>
                        <a:rPr lang="en-GB" sz="900" dirty="0" smtClean="0"/>
                        <a:t>Stranger danger / Road Safety Talking about occupations and how to identify strangers that can help them when they are in need. Link to Police Visit </a:t>
                      </a:r>
                    </a:p>
                    <a:p>
                      <a:endParaRPr lang="en-GB" sz="900" dirty="0" smtClean="0"/>
                    </a:p>
                    <a:p>
                      <a:r>
                        <a:rPr lang="en-GB" sz="900" dirty="0" smtClean="0"/>
                        <a:t>Name and describe people who are familiar to them People in their local / school community… site manager, office manager, lollypop person, shop keeper </a:t>
                      </a:r>
                    </a:p>
                    <a:p>
                      <a:endParaRPr lang="en-GB" sz="900" dirty="0" smtClean="0"/>
                    </a:p>
                    <a:p>
                      <a:r>
                        <a:rPr lang="en-GB" sz="900" dirty="0" smtClean="0"/>
                        <a:t>Develop a knowledge and awareness </a:t>
                      </a:r>
                      <a:endParaRPr lang="en-GB" sz="900" dirty="0"/>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Begin to understand that some places are special to members of their community </a:t>
                      </a:r>
                    </a:p>
                    <a:p>
                      <a:endParaRPr lang="en-GB" sz="900" dirty="0" smtClean="0"/>
                    </a:p>
                    <a:p>
                      <a:r>
                        <a:rPr lang="en-GB" sz="900" dirty="0" smtClean="0"/>
                        <a:t>Talk about special places they go with their family… places of worship visited by children </a:t>
                      </a:r>
                    </a:p>
                    <a:p>
                      <a:endParaRPr lang="en-GB" sz="900" dirty="0" smtClean="0"/>
                    </a:p>
                    <a:p>
                      <a:r>
                        <a:rPr lang="en-GB" sz="900" dirty="0" smtClean="0"/>
                        <a:t>Begin to recognise that people have different beliefs and celebrate special times (see below) </a:t>
                      </a:r>
                    </a:p>
                    <a:p>
                      <a:endParaRPr lang="en-GB" sz="900" dirty="0" smtClean="0"/>
                    </a:p>
                    <a:p>
                      <a:r>
                        <a:rPr lang="en-GB" sz="900" dirty="0" smtClean="0"/>
                        <a:t>Develop a knowledge and awareness of other festivals … Bonfire Night, Christmas </a:t>
                      </a:r>
                    </a:p>
                    <a:p>
                      <a:endParaRPr lang="en-GB" sz="900" dirty="0" smtClean="0"/>
                    </a:p>
                    <a:p>
                      <a:r>
                        <a:rPr lang="en-GB" sz="900" dirty="0" smtClean="0"/>
                        <a:t>To introduce children to a range of fictional characters and creatures from stories and to begin to differentiate these characters from real people in their lives.  </a:t>
                      </a:r>
                    </a:p>
                    <a:p>
                      <a:endParaRPr lang="en-GB" sz="900" dirty="0" smtClean="0"/>
                    </a:p>
                    <a:p>
                      <a:r>
                        <a:rPr lang="en-GB" sz="900" dirty="0" smtClean="0"/>
                        <a:t>Introduce children to different occupations and how they do their jobs. </a:t>
                      </a:r>
                    </a:p>
                    <a:p>
                      <a:endParaRPr lang="en-GB" sz="900" dirty="0" smtClean="0"/>
                    </a:p>
                    <a:p>
                      <a:r>
                        <a:rPr lang="en-GB" sz="900" dirty="0" smtClean="0"/>
                        <a:t>Talk about members of their immediate family and community Describe family members … grandparent, older, younger Understand that there are many different types of families</a:t>
                      </a:r>
                      <a:endParaRPr lang="en-GB" sz="900" dirty="0"/>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Use images, video clips, shared texts and other resources to bring the wider world into the classroom. Listen to what children say about what they see </a:t>
                      </a:r>
                    </a:p>
                    <a:p>
                      <a:endParaRPr lang="en-GB" sz="900" dirty="0" smtClean="0"/>
                    </a:p>
                    <a:p>
                      <a:r>
                        <a:rPr lang="en-GB" sz="900" dirty="0" smtClean="0"/>
                        <a:t>Talk about members of their immediate family and community </a:t>
                      </a:r>
                    </a:p>
                    <a:p>
                      <a:endParaRPr lang="en-GB" sz="900" dirty="0" smtClean="0"/>
                    </a:p>
                    <a:p>
                      <a:r>
                        <a:rPr lang="en-GB" sz="900" dirty="0" smtClean="0"/>
                        <a:t>Name and describe people who are familiar to them </a:t>
                      </a:r>
                    </a:p>
                    <a:p>
                      <a:endParaRPr lang="en-GB" sz="900" dirty="0" smtClean="0"/>
                    </a:p>
                    <a:p>
                      <a:r>
                        <a:rPr lang="en-GB" sz="900" dirty="0" smtClean="0"/>
                        <a:t>Understand that some places are special to members of their community </a:t>
                      </a:r>
                    </a:p>
                    <a:p>
                      <a:endParaRPr lang="en-GB" sz="900" dirty="0" smtClean="0"/>
                    </a:p>
                    <a:p>
                      <a:r>
                        <a:rPr lang="en-GB" sz="900" dirty="0" smtClean="0"/>
                        <a:t>Recognise that people have different beliefs and celebrate special times in different ways – Chinese New Year </a:t>
                      </a:r>
                    </a:p>
                    <a:p>
                      <a:endParaRPr lang="en-GB" sz="900" dirty="0" smtClean="0"/>
                    </a:p>
                    <a:p>
                      <a:r>
                        <a:rPr lang="en-GB" sz="900" dirty="0" smtClean="0"/>
                        <a:t>Recognise some similarities and differences between life in this country and other countries </a:t>
                      </a:r>
                    </a:p>
                    <a:p>
                      <a:endParaRPr lang="en-GB" sz="900" dirty="0" smtClean="0"/>
                    </a:p>
                    <a:p>
                      <a:r>
                        <a:rPr lang="en-GB" sz="900" dirty="0" smtClean="0"/>
                        <a:t>History Week – significant person - The Queen king</a:t>
                      </a:r>
                      <a:endParaRPr lang="en-GB" sz="900" dirty="0"/>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Use images, video clips, shared texts and other resources to bring the wider world into the classroom. Listen to what children say about what they see </a:t>
                      </a:r>
                    </a:p>
                    <a:p>
                      <a:endParaRPr lang="en-GB" sz="900" dirty="0" smtClean="0"/>
                    </a:p>
                    <a:p>
                      <a:r>
                        <a:rPr lang="en-GB" sz="900" dirty="0" smtClean="0"/>
                        <a:t>Talk about members of their immediate family and community </a:t>
                      </a:r>
                    </a:p>
                    <a:p>
                      <a:endParaRPr lang="en-GB" sz="900" dirty="0" smtClean="0"/>
                    </a:p>
                    <a:p>
                      <a:r>
                        <a:rPr lang="en-GB" sz="900" dirty="0" smtClean="0"/>
                        <a:t>Name and describe people who are familiar to them </a:t>
                      </a:r>
                    </a:p>
                    <a:p>
                      <a:endParaRPr lang="en-GB" sz="900" dirty="0" smtClean="0"/>
                    </a:p>
                    <a:p>
                      <a:r>
                        <a:rPr lang="en-GB" sz="900" dirty="0" smtClean="0"/>
                        <a:t>Understand that some places are special to members of their community </a:t>
                      </a:r>
                    </a:p>
                    <a:p>
                      <a:endParaRPr lang="en-GB" sz="900" dirty="0" smtClean="0"/>
                    </a:p>
                    <a:p>
                      <a:r>
                        <a:rPr lang="en-GB" sz="900" dirty="0" smtClean="0"/>
                        <a:t>Recognise that people have different beliefs and celebrate special times in different ways Easter </a:t>
                      </a:r>
                    </a:p>
                    <a:p>
                      <a:endParaRPr lang="en-GB" sz="900" dirty="0" smtClean="0"/>
                    </a:p>
                    <a:p>
                      <a:r>
                        <a:rPr lang="en-GB" sz="900" dirty="0" smtClean="0"/>
                        <a:t>Recognise some similarities and differences between life in this country and other countries </a:t>
                      </a:r>
                      <a:endParaRPr lang="en-GB" sz="900" dirty="0"/>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Describe their immediate environment using knowledge from observation, discussion, stories, non-fiction texts and maps </a:t>
                      </a:r>
                    </a:p>
                    <a:p>
                      <a:endParaRPr lang="en-GB" sz="900" dirty="0" smtClean="0"/>
                    </a:p>
                    <a:p>
                      <a:r>
                        <a:rPr lang="en-GB" sz="900" dirty="0" smtClean="0"/>
                        <a:t>Know some similarities and differences between different religious and cultural communities in this country, drawing on their experiences and what has been read in class </a:t>
                      </a:r>
                    </a:p>
                    <a:p>
                      <a:endParaRPr lang="en-GB" sz="900" dirty="0" smtClean="0"/>
                    </a:p>
                    <a:p>
                      <a:r>
                        <a:rPr lang="en-GB" sz="900" dirty="0" smtClean="0"/>
                        <a:t>Explain some similarities and differences between life in this country and life in other countries, drawing on knowledge from stories, non-fiction texts and – when appropriate – maps </a:t>
                      </a:r>
                      <a:endParaRPr lang="en-GB" sz="900" dirty="0"/>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Describe their immediate environment using knowledge from observation, discussion, stories, non-fiction texts and maps </a:t>
                      </a:r>
                    </a:p>
                    <a:p>
                      <a:endParaRPr lang="en-GB" sz="900" dirty="0" smtClean="0"/>
                    </a:p>
                    <a:p>
                      <a:r>
                        <a:rPr lang="en-GB" sz="900" dirty="0" smtClean="0"/>
                        <a:t>Know some similarities and differences between different religious and cultural communities in this country, drawing on their experiences and what has been read in class </a:t>
                      </a:r>
                    </a:p>
                    <a:p>
                      <a:endParaRPr lang="en-GB" sz="900" dirty="0" smtClean="0"/>
                    </a:p>
                    <a:p>
                      <a:r>
                        <a:rPr lang="en-GB" sz="900" dirty="0" smtClean="0"/>
                        <a:t>Explain some similarities and differences between life in this country and life in other countries, drawing on knowledge from stories, non-fiction texts and – when appropriate – maps </a:t>
                      </a:r>
                      <a:endParaRPr lang="en-GB" sz="900" dirty="0"/>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7151359"/>
                  </a:ext>
                </a:extLst>
              </a:tr>
            </a:tbl>
          </a:graphicData>
        </a:graphic>
      </p:graphicFrame>
    </p:spTree>
    <p:extLst>
      <p:ext uri="{BB962C8B-B14F-4D97-AF65-F5344CB8AC3E}">
        <p14:creationId xmlns:p14="http://schemas.microsoft.com/office/powerpoint/2010/main" val="3655963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169283878"/>
              </p:ext>
            </p:extLst>
          </p:nvPr>
        </p:nvGraphicFramePr>
        <p:xfrm>
          <a:off x="191589" y="64946"/>
          <a:ext cx="11710123" cy="6026988"/>
        </p:xfrm>
        <a:graphic>
          <a:graphicData uri="http://schemas.openxmlformats.org/drawingml/2006/table">
            <a:tbl>
              <a:tblPr firstRow="1" bandRow="1">
                <a:tableStyleId>{5C22544A-7EE6-4342-B048-85BDC9FD1C3A}</a:tableStyleId>
              </a:tblPr>
              <a:tblGrid>
                <a:gridCol w="957889">
                  <a:extLst>
                    <a:ext uri="{9D8B030D-6E8A-4147-A177-3AD203B41FA5}">
                      <a16:colId xmlns:a16="http://schemas.microsoft.com/office/drawing/2014/main" val="1583819035"/>
                    </a:ext>
                  </a:extLst>
                </a:gridCol>
                <a:gridCol w="1792039">
                  <a:extLst>
                    <a:ext uri="{9D8B030D-6E8A-4147-A177-3AD203B41FA5}">
                      <a16:colId xmlns:a16="http://schemas.microsoft.com/office/drawing/2014/main" val="2487205973"/>
                    </a:ext>
                  </a:extLst>
                </a:gridCol>
                <a:gridCol w="1792039">
                  <a:extLst>
                    <a:ext uri="{9D8B030D-6E8A-4147-A177-3AD203B41FA5}">
                      <a16:colId xmlns:a16="http://schemas.microsoft.com/office/drawing/2014/main" val="3872245767"/>
                    </a:ext>
                  </a:extLst>
                </a:gridCol>
                <a:gridCol w="1792039">
                  <a:extLst>
                    <a:ext uri="{9D8B030D-6E8A-4147-A177-3AD203B41FA5}">
                      <a16:colId xmlns:a16="http://schemas.microsoft.com/office/drawing/2014/main" val="2543280911"/>
                    </a:ext>
                  </a:extLst>
                </a:gridCol>
                <a:gridCol w="1792039">
                  <a:extLst>
                    <a:ext uri="{9D8B030D-6E8A-4147-A177-3AD203B41FA5}">
                      <a16:colId xmlns:a16="http://schemas.microsoft.com/office/drawing/2014/main" val="4049922613"/>
                    </a:ext>
                  </a:extLst>
                </a:gridCol>
                <a:gridCol w="1792039">
                  <a:extLst>
                    <a:ext uri="{9D8B030D-6E8A-4147-A177-3AD203B41FA5}">
                      <a16:colId xmlns:a16="http://schemas.microsoft.com/office/drawing/2014/main" val="4011740110"/>
                    </a:ext>
                  </a:extLst>
                </a:gridCol>
                <a:gridCol w="1792039">
                  <a:extLst>
                    <a:ext uri="{9D8B030D-6E8A-4147-A177-3AD203B41FA5}">
                      <a16:colId xmlns:a16="http://schemas.microsoft.com/office/drawing/2014/main" val="4216137992"/>
                    </a:ext>
                  </a:extLst>
                </a:gridCol>
              </a:tblGrid>
              <a:tr h="343699">
                <a:tc>
                  <a:txBody>
                    <a:bodyPr/>
                    <a:lstStyle/>
                    <a:p>
                      <a:r>
                        <a:rPr lang="en-GB" sz="1100" dirty="0" smtClean="0">
                          <a:solidFill>
                            <a:schemeClr val="tx1"/>
                          </a:solidFill>
                        </a:rPr>
                        <a:t>Understanding the world</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Autumn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Autumn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Spring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Spring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Summer 1</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smtClean="0">
                          <a:solidFill>
                            <a:schemeClr val="tx1"/>
                          </a:solidFill>
                        </a:rPr>
                        <a:t>Summer 2</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323401"/>
                  </a:ext>
                </a:extLst>
              </a:tr>
              <a:tr h="1233272">
                <a:tc gridSpan="7">
                  <a:txBody>
                    <a:bodyPr/>
                    <a:lstStyle/>
                    <a:p>
                      <a:r>
                        <a:rPr lang="en-GB" sz="1100" b="1" dirty="0" smtClean="0"/>
                        <a:t>UTW</a:t>
                      </a:r>
                    </a:p>
                    <a:p>
                      <a:r>
                        <a:rPr lang="en-GB" sz="1100" dirty="0" smtClean="0"/>
                        <a:t>Understanding the world involves guiding children to make sense of their physical world and their community. The frequency and range of children’s personal experiences increases their knowledge and sense of the world around them – from visiting parks, libraries and museums to meeting important members of society such as police officers, nurses and firefighters. In addition, listening to a broad selection of stories, non-fiction, rhymes and poems will foster their understanding of our culturally, socially, technologically and ecologically diverse world. As well as building important knowledge, this extends their familiarity with words that support understanding across domains. Enriching and widening children’s vocabulary will support later reading comprehension.</a:t>
                      </a:r>
                      <a:endParaRPr lang="en-GB" sz="1100" b="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1683994"/>
                  </a:ext>
                </a:extLst>
              </a:tr>
              <a:tr h="4366996">
                <a:tc>
                  <a:txBody>
                    <a:bodyPr/>
                    <a:lstStyle/>
                    <a:p>
                      <a:r>
                        <a:rPr lang="en-GB" sz="1100" dirty="0" smtClean="0">
                          <a:solidFill>
                            <a:schemeClr val="tx1"/>
                          </a:solidFill>
                        </a:rPr>
                        <a:t>History</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Talk about members of their immediate family and community. Begin to make sense of their own life-story and family’s history in terms of their family dynamics linked to All About Me. Grandparent, older, younger etc. </a:t>
                      </a:r>
                    </a:p>
                    <a:p>
                      <a:r>
                        <a:rPr lang="en-GB" sz="900" dirty="0" smtClean="0"/>
                        <a:t>Begin to comment on images of familiar situations in the past, when mum was little… </a:t>
                      </a:r>
                    </a:p>
                    <a:p>
                      <a:r>
                        <a:rPr lang="en-GB" sz="900" dirty="0" smtClean="0"/>
                        <a:t>Listen out for and make note of children’s discussion between themselves regarding their experience of past birthday celebrations. </a:t>
                      </a:r>
                    </a:p>
                    <a:p>
                      <a:r>
                        <a:rPr lang="en-GB" sz="900" dirty="0" smtClean="0"/>
                        <a:t>Black History Week – read ‘My 2 grannies’ by </a:t>
                      </a:r>
                      <a:r>
                        <a:rPr lang="en-GB" sz="900" dirty="0" err="1" smtClean="0"/>
                        <a:t>Floella</a:t>
                      </a:r>
                      <a:r>
                        <a:rPr lang="en-GB" sz="900" dirty="0" smtClean="0"/>
                        <a:t> Benjamin – link to our work on families, naming and describing people who are familiar to them, then build on the author for a black history focus. Extend to focus on ‘Coming to England’ by </a:t>
                      </a:r>
                      <a:r>
                        <a:rPr lang="en-GB" sz="900" dirty="0" err="1" smtClean="0"/>
                        <a:t>Floella</a:t>
                      </a:r>
                      <a:r>
                        <a:rPr lang="en-GB" sz="900" dirty="0" smtClean="0"/>
                        <a:t> Benjamin. </a:t>
                      </a:r>
                      <a:endParaRPr lang="en-GB" sz="900" dirty="0"/>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Children to comment on familiar situations linked to celebrations in the past – Bonfire Night / Christmas / Diwali. Can children talk about what they have done with their families during past celebrations?</a:t>
                      </a:r>
                    </a:p>
                    <a:p>
                      <a:r>
                        <a:rPr lang="en-GB" sz="900" dirty="0" smtClean="0"/>
                        <a:t>Show photos of how Christmas used to be celebrated in the past. Begin to identify similarities and differences. </a:t>
                      </a:r>
                    </a:p>
                    <a:p>
                      <a:r>
                        <a:rPr lang="en-GB" sz="900" dirty="0" smtClean="0"/>
                        <a:t>Family history – Christmas focus - what was life like for children’s parents / grandparents when they were 4/5 years old – what is the same / different – toys / celebrations / traditions </a:t>
                      </a:r>
                    </a:p>
                    <a:p>
                      <a:r>
                        <a:rPr lang="en-GB" sz="900" dirty="0" smtClean="0"/>
                        <a:t>Talk about people that the children may have come across within their community, such as the police, the fire service, doctors and teachers. Listen to what children say about their own past experiences with people who are familiar to them. </a:t>
                      </a:r>
                      <a:endParaRPr lang="en-GB" sz="900" dirty="0"/>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Comment on images of familiar situations in the past Think about a time it snowed / was frosty – what did you do? What is the same / different about the experience now? How? Why? Parents to support. </a:t>
                      </a:r>
                    </a:p>
                    <a:p>
                      <a:r>
                        <a:rPr lang="en-GB" sz="900" dirty="0" smtClean="0"/>
                        <a:t>Listening to stories and placing events in chronological order – linked to text focus for Literacy. </a:t>
                      </a:r>
                    </a:p>
                    <a:p>
                      <a:r>
                        <a:rPr lang="en-GB" sz="900" dirty="0" smtClean="0"/>
                        <a:t>Celebrate British History Week by looking at the royal family, creating a Prince George timeline and identify how he has changed over time. As part of the dress up celebration day – children to dress as significant figures from History – discuss why they are sig</a:t>
                      </a:r>
                      <a:endParaRPr lang="en-GB" sz="900" dirty="0"/>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Know some similarities and differences between things in the past and now, drawing on how they have grown and changed, what can they do now that they couldn’t in the past. Link to texts including - Once there were giants and the growing story. </a:t>
                      </a:r>
                    </a:p>
                    <a:p>
                      <a:r>
                        <a:rPr lang="en-GB" sz="900" dirty="0" smtClean="0"/>
                        <a:t>Listening to stories and placing events in chronological order – linked to text focus for Literacy. </a:t>
                      </a:r>
                    </a:p>
                    <a:p>
                      <a:r>
                        <a:rPr lang="en-GB" sz="900" dirty="0" smtClean="0"/>
                        <a:t>Traditional Tale Settings – use as a stimulus to discuss what life is like in the setting for the characters – then and now </a:t>
                      </a:r>
                    </a:p>
                    <a:p>
                      <a:r>
                        <a:rPr lang="en-GB" sz="900" dirty="0" smtClean="0"/>
                        <a:t>Changes in living things - Think about life cycles and place in order events to show change over time. Additionally link to seasonal change over the year ‘now and then’</a:t>
                      </a:r>
                      <a:endParaRPr lang="en-GB" sz="900" dirty="0"/>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Nursery Rhymes as a stimulus for discussing situations in the past – 3 lessons from Key Stage History website – use to look at now and then / past and present, old / new. </a:t>
                      </a:r>
                    </a:p>
                    <a:p>
                      <a:r>
                        <a:rPr lang="en-GB" sz="900" dirty="0" smtClean="0"/>
                        <a:t>Talk about the lives of the people around them and their roles in society. </a:t>
                      </a:r>
                    </a:p>
                    <a:p>
                      <a:r>
                        <a:rPr lang="en-GB" sz="900" dirty="0" smtClean="0"/>
                        <a:t>Know some similarities and differences between things in the past and now, drawing on their experiences and what has been read in class.</a:t>
                      </a:r>
                    </a:p>
                    <a:p>
                      <a:r>
                        <a:rPr lang="en-GB" sz="900" dirty="0" smtClean="0"/>
                        <a:t>Understand the past through settings, characters and events encountered in books read in class and storytelling. </a:t>
                      </a:r>
                    </a:p>
                    <a:p>
                      <a:r>
                        <a:rPr lang="en-GB" sz="900" dirty="0" smtClean="0"/>
                        <a:t>Listening to stories and placing events in chronological order – linked to text focus for Literacy.</a:t>
                      </a:r>
                      <a:endParaRPr lang="en-GB" sz="900" dirty="0"/>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smtClean="0"/>
                        <a:t>Talk about the lives of the people around them and their roles in society – link to deep sea explorers such as Sylvia Earle </a:t>
                      </a:r>
                    </a:p>
                    <a:p>
                      <a:r>
                        <a:rPr lang="en-GB" sz="900" dirty="0" smtClean="0"/>
                        <a:t>Look at how equipment to explore under the sea has changed over time and how this has helped to break records to go further and deeper. </a:t>
                      </a:r>
                    </a:p>
                    <a:p>
                      <a:r>
                        <a:rPr lang="en-GB" sz="900" dirty="0" smtClean="0"/>
                        <a:t>Know some similarities and differences between things in the past and now, drawing on their experiences and what has been read in class. Understand the past through settings, characters and events encountered in books read in class and storytelling. </a:t>
                      </a:r>
                    </a:p>
                    <a:p>
                      <a:r>
                        <a:rPr lang="en-GB" sz="900" dirty="0" smtClean="0"/>
                        <a:t>Class assembly – celebrate the learning journey over the year – what did we learn about Sept-July – parents to attend. </a:t>
                      </a:r>
                      <a:endParaRPr lang="en-GB" sz="900" dirty="0"/>
                    </a:p>
                  </a:txBody>
                  <a:tcPr marL="67945" marR="24765" marT="349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7151359"/>
                  </a:ext>
                </a:extLst>
              </a:tr>
            </a:tbl>
          </a:graphicData>
        </a:graphic>
      </p:graphicFrame>
    </p:spTree>
    <p:extLst>
      <p:ext uri="{BB962C8B-B14F-4D97-AF65-F5344CB8AC3E}">
        <p14:creationId xmlns:p14="http://schemas.microsoft.com/office/powerpoint/2010/main" val="6826587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TotalTime>
  <Words>10864</Words>
  <Application>Microsoft Office PowerPoint</Application>
  <PresentationFormat>Widescreen</PresentationFormat>
  <Paragraphs>1057</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Tahoma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Charlotte Evans</dc:creator>
  <cp:lastModifiedBy>Kim Swash</cp:lastModifiedBy>
  <cp:revision>28</cp:revision>
  <dcterms:created xsi:type="dcterms:W3CDTF">2023-10-17T12:46:32Z</dcterms:created>
  <dcterms:modified xsi:type="dcterms:W3CDTF">2024-02-26T18:46:58Z</dcterms:modified>
</cp:coreProperties>
</file>